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0"/>
  </p:notesMasterIdLst>
  <p:sldIdLst>
    <p:sldId id="284" r:id="rId4"/>
    <p:sldId id="285" r:id="rId5"/>
    <p:sldId id="288" r:id="rId6"/>
    <p:sldId id="293" r:id="rId7"/>
    <p:sldId id="292" r:id="rId8"/>
    <p:sldId id="312" r:id="rId9"/>
    <p:sldId id="287" r:id="rId10"/>
    <p:sldId id="296" r:id="rId11"/>
    <p:sldId id="313" r:id="rId12"/>
    <p:sldId id="314" r:id="rId13"/>
    <p:sldId id="300" r:id="rId14"/>
    <p:sldId id="316" r:id="rId15"/>
    <p:sldId id="335" r:id="rId16"/>
    <p:sldId id="289" r:id="rId17"/>
    <p:sldId id="330" r:id="rId18"/>
    <p:sldId id="331" r:id="rId19"/>
    <p:sldId id="303" r:id="rId20"/>
    <p:sldId id="332" r:id="rId21"/>
    <p:sldId id="304" r:id="rId22"/>
    <p:sldId id="319" r:id="rId23"/>
    <p:sldId id="318" r:id="rId24"/>
    <p:sldId id="306" r:id="rId25"/>
    <p:sldId id="334" r:id="rId26"/>
    <p:sldId id="290" r:id="rId27"/>
    <p:sldId id="309" r:id="rId28"/>
    <p:sldId id="29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595959"/>
    <a:srgbClr val="DE5E37"/>
    <a:srgbClr val="FFE51E"/>
    <a:srgbClr val="E16F4B"/>
    <a:srgbClr val="F3DE28"/>
    <a:srgbClr val="FCFAD5"/>
    <a:srgbClr val="F9F9D4"/>
    <a:srgbClr val="F3E9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86" d="100"/>
          <a:sy n="86" d="100"/>
        </p:scale>
        <p:origin x="48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FB59F-66D5-4D1C-AAE2-5572A2DE36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1A85F-A229-408B-9B70-D885799C1E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160C5-E7B2-4BE1-B3CB-5EE9AE79CA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F6F90-715F-44BC-8790-DD75C968B7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hyperlink" Target="&#30333;&#37202;&#26495;&#22359;.png"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hyperlink" Target="&#30333;&#37202;&#26495;&#22359;.png" TargetMode="Externa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9" name="Rectangle 66"/>
          <p:cNvSpPr/>
          <p:nvPr/>
        </p:nvSpPr>
        <p:spPr>
          <a:xfrm>
            <a:off x="3818021" y="2758926"/>
            <a:ext cx="4651864" cy="306705"/>
          </a:xfrm>
          <a:prstGeom prst="rect">
            <a:avLst/>
          </a:prstGeom>
        </p:spPr>
        <p:txBody>
          <a:bodyPr wrap="square">
            <a:spAutoFit/>
          </a:bodyPr>
          <a:lstStyle/>
          <a:p>
            <a:pPr algn="ctr" defTabSz="1828800" rtl="0">
              <a:spcBef>
                <a:spcPts val="1200"/>
              </a:spcBef>
              <a:buClr>
                <a:srgbClr val="E24848"/>
              </a:buClr>
              <a:defRPr/>
            </a:pPr>
            <a:r>
              <a:rPr lang="en-US" sz="1400" kern="1200" noProof="1">
                <a:solidFill>
                  <a:schemeClr val="bg1"/>
                </a:solidFill>
                <a:cs typeface="+mn-ea"/>
                <a:sym typeface="+mn-lt"/>
              </a:rPr>
              <a:t>Impact of public opinion on the economic sector</a:t>
            </a:r>
            <a:endParaRPr lang="en-US" sz="1400" kern="1200" noProof="1">
              <a:solidFill>
                <a:schemeClr val="bg1"/>
              </a:solidFill>
              <a:cs typeface="+mn-ea"/>
              <a:sym typeface="+mn-lt"/>
            </a:endParaRPr>
          </a:p>
        </p:txBody>
      </p:sp>
      <p:sp>
        <p:nvSpPr>
          <p:cNvPr id="20" name="文本框 19"/>
          <p:cNvSpPr txBox="1"/>
          <p:nvPr/>
        </p:nvSpPr>
        <p:spPr>
          <a:xfrm>
            <a:off x="2924328" y="1697097"/>
            <a:ext cx="6439250" cy="707886"/>
          </a:xfrm>
          <a:prstGeom prst="rect">
            <a:avLst/>
          </a:prstGeom>
          <a:noFill/>
        </p:spPr>
        <p:txBody>
          <a:bodyPr wrap="square" rtlCol="0">
            <a:spAutoFit/>
          </a:bodyPr>
          <a:lstStyle/>
          <a:p>
            <a:pPr algn="dist"/>
            <a:r>
              <a:rPr lang="zh-CN" altLang="zh-CN" sz="4000" b="1" u="sng" dirty="0">
                <a:solidFill>
                  <a:schemeClr val="bg1"/>
                </a:solidFill>
              </a:rPr>
              <a:t>舆论舆情对经济板块影响</a:t>
            </a:r>
            <a:endParaRPr lang="zh-CN" altLang="en-US" sz="4000" b="1" dirty="0">
              <a:ln w="28575">
                <a:noFill/>
              </a:ln>
              <a:solidFill>
                <a:schemeClr val="bg1"/>
              </a:solidFill>
              <a:effectLst>
                <a:outerShdw blurRad="38100" dist="38100" dir="2700000" algn="tl">
                  <a:srgbClr val="000000">
                    <a:alpha val="43137"/>
                  </a:srgbClr>
                </a:outerShdw>
              </a:effectLst>
              <a:cs typeface="+mn-ea"/>
              <a:sym typeface="+mn-lt"/>
            </a:endParaRPr>
          </a:p>
        </p:txBody>
      </p:sp>
      <p:grpSp>
        <p:nvGrpSpPr>
          <p:cNvPr id="2" name="组合 1"/>
          <p:cNvGrpSpPr/>
          <p:nvPr/>
        </p:nvGrpSpPr>
        <p:grpSpPr>
          <a:xfrm>
            <a:off x="450811" y="3746371"/>
            <a:ext cx="11318164" cy="2786696"/>
            <a:chOff x="-112295" y="3729630"/>
            <a:chExt cx="12400435" cy="3128370"/>
          </a:xfrm>
        </p:grpSpPr>
        <p:pic>
          <p:nvPicPr>
            <p:cNvPr id="22" name="图片 21"/>
            <p:cNvPicPr>
              <a:picLocks noChangeAspect="1"/>
            </p:cNvPicPr>
            <p:nvPr/>
          </p:nvPicPr>
          <p:blipFill rotWithShape="1">
            <a:blip r:embed="rId1" cstate="screen">
              <a:duotone>
                <a:schemeClr val="bg2">
                  <a:shade val="45000"/>
                  <a:satMod val="135000"/>
                </a:schemeClr>
                <a:prstClr val="white"/>
              </a:duotone>
            </a:blip>
            <a:srcRect/>
            <a:stretch>
              <a:fillRect/>
            </a:stretch>
          </p:blipFill>
          <p:spPr>
            <a:xfrm flipH="1">
              <a:off x="-112295" y="3729631"/>
              <a:ext cx="6594133" cy="3128369"/>
            </a:xfrm>
            <a:prstGeom prst="rect">
              <a:avLst/>
            </a:prstGeom>
          </p:spPr>
        </p:pic>
        <p:pic>
          <p:nvPicPr>
            <p:cNvPr id="11" name="图片 10"/>
            <p:cNvPicPr>
              <a:picLocks noChangeAspect="1"/>
            </p:cNvPicPr>
            <p:nvPr/>
          </p:nvPicPr>
          <p:blipFill rotWithShape="1">
            <a:blip r:embed="rId1" cstate="screen">
              <a:duotone>
                <a:schemeClr val="bg2">
                  <a:shade val="45000"/>
                  <a:satMod val="135000"/>
                </a:schemeClr>
                <a:prstClr val="white"/>
              </a:duotone>
            </a:blip>
            <a:srcRect/>
            <a:stretch>
              <a:fillRect/>
            </a:stretch>
          </p:blipFill>
          <p:spPr>
            <a:xfrm>
              <a:off x="5694007" y="3729630"/>
              <a:ext cx="6594133" cy="3128369"/>
            </a:xfrm>
            <a:prstGeom prst="rect">
              <a:avLst/>
            </a:prstGeom>
          </p:spPr>
        </p:pic>
      </p:grpSp>
      <p:sp>
        <p:nvSpPr>
          <p:cNvPr id="3" name="矩形 2"/>
          <p:cNvSpPr/>
          <p:nvPr/>
        </p:nvSpPr>
        <p:spPr>
          <a:xfrm>
            <a:off x="503234" y="324932"/>
            <a:ext cx="11185531" cy="62081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Rectangle 66"/>
          <p:cNvSpPr/>
          <p:nvPr/>
        </p:nvSpPr>
        <p:spPr>
          <a:xfrm>
            <a:off x="4588892" y="3411786"/>
            <a:ext cx="3014214" cy="400110"/>
          </a:xfrm>
          <a:prstGeom prst="rect">
            <a:avLst/>
          </a:prstGeom>
        </p:spPr>
        <p:txBody>
          <a:bodyPr wrap="square">
            <a:spAutoFit/>
          </a:bodyPr>
          <a:lstStyle/>
          <a:p>
            <a:pPr algn="ctr" defTabSz="1828800" rtl="0">
              <a:spcBef>
                <a:spcPts val="1200"/>
              </a:spcBef>
              <a:buClr>
                <a:srgbClr val="E24848"/>
              </a:buClr>
              <a:defRPr/>
            </a:pPr>
            <a:r>
              <a:rPr lang="zh-CN" altLang="en-US" sz="2000" kern="1200" noProof="1">
                <a:solidFill>
                  <a:schemeClr val="bg1"/>
                </a:solidFill>
                <a:cs typeface="+mn-ea"/>
                <a:sym typeface="+mn-lt"/>
              </a:rPr>
              <a:t>汇报人：周子苏，刘文圣</a:t>
            </a:r>
            <a:endParaRPr lang="en-US" sz="2000" kern="1200" noProof="1">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19" grpId="0"/>
      <p:bldP spid="20" grpId="0"/>
      <p:bldP spid="3"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7452" y="292963"/>
            <a:ext cx="8753382" cy="646331"/>
          </a:xfrm>
          <a:prstGeom prst="rect">
            <a:avLst/>
          </a:prstGeom>
          <a:noFill/>
        </p:spPr>
        <p:txBody>
          <a:bodyPr wrap="square" rtlCol="0">
            <a:spAutoFit/>
          </a:bodyPr>
          <a:lstStyle/>
          <a:p>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通过</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Tushare</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大数据免费金融社区</a:t>
            </a:r>
            <a:r>
              <a:rPr lang="zh-CN" altLang="en-US"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，将诸如白酒，房地产，银行的历史信息保存在</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excal</a:t>
            </a:r>
            <a:r>
              <a:rPr lang="zh-CN" altLang="en-US"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中。</a:t>
            </a:r>
            <a:endParaRPr lang="zh-CN" altLang="en-US" dirty="0">
              <a:solidFill>
                <a:schemeClr val="bg1"/>
              </a:solidFill>
            </a:endParaRPr>
          </a:p>
        </p:txBody>
      </p:sp>
      <p:pic>
        <p:nvPicPr>
          <p:cNvPr id="6" name="图片 5"/>
          <p:cNvPicPr>
            <a:picLocks noChangeAspect="1"/>
          </p:cNvPicPr>
          <p:nvPr/>
        </p:nvPicPr>
        <p:blipFill>
          <a:blip r:embed="rId1"/>
          <a:stretch>
            <a:fillRect/>
          </a:stretch>
        </p:blipFill>
        <p:spPr>
          <a:xfrm>
            <a:off x="257452" y="847564"/>
            <a:ext cx="7024664" cy="4754245"/>
          </a:xfrm>
          <a:prstGeom prst="rect">
            <a:avLst/>
          </a:prstGeom>
          <a:noFill/>
          <a:ln>
            <a:noFill/>
          </a:ln>
        </p:spPr>
      </p:pic>
      <p:pic>
        <p:nvPicPr>
          <p:cNvPr id="7" name="图片 6"/>
          <p:cNvPicPr>
            <a:picLocks noChangeAspect="1"/>
          </p:cNvPicPr>
          <p:nvPr/>
        </p:nvPicPr>
        <p:blipFill>
          <a:blip r:embed="rId2"/>
          <a:stretch>
            <a:fillRect/>
          </a:stretch>
        </p:blipFill>
        <p:spPr>
          <a:xfrm>
            <a:off x="5601713" y="1615659"/>
            <a:ext cx="11061148" cy="50383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5056471" y="400647"/>
            <a:ext cx="183303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dirty="0">
                <a:solidFill>
                  <a:schemeClr val="bg1"/>
                </a:solidFill>
                <a:latin typeface="+mn-lt"/>
                <a:ea typeface="+mn-ea"/>
                <a:cs typeface="+mn-ea"/>
                <a:sym typeface="+mn-lt"/>
              </a:rPr>
              <a:t>数据清理</a:t>
            </a:r>
            <a:endParaRPr lang="en-US" altLang="zh-CN" dirty="0">
              <a:solidFill>
                <a:schemeClr val="bg1"/>
              </a:solidFill>
              <a:latin typeface="+mn-lt"/>
              <a:ea typeface="+mn-ea"/>
              <a:cs typeface="+mn-ea"/>
              <a:sym typeface="+mn-lt"/>
            </a:endParaRPr>
          </a:p>
        </p:txBody>
      </p:sp>
      <p:pic>
        <p:nvPicPr>
          <p:cNvPr id="38" name="图片 37"/>
          <p:cNvPicPr>
            <a:picLocks noChangeAspect="1"/>
          </p:cNvPicPr>
          <p:nvPr/>
        </p:nvPicPr>
        <p:blipFill>
          <a:blip r:embed="rId1"/>
          <a:stretch>
            <a:fillRect/>
          </a:stretch>
        </p:blipFill>
        <p:spPr>
          <a:xfrm>
            <a:off x="230603" y="1203290"/>
            <a:ext cx="6560814" cy="5037711"/>
          </a:xfrm>
          <a:prstGeom prst="rect">
            <a:avLst/>
          </a:prstGeom>
          <a:noFill/>
          <a:ln>
            <a:noFill/>
          </a:ln>
        </p:spPr>
      </p:pic>
      <p:sp>
        <p:nvSpPr>
          <p:cNvPr id="2" name="文本框 1"/>
          <p:cNvSpPr txBox="1"/>
          <p:nvPr/>
        </p:nvSpPr>
        <p:spPr>
          <a:xfrm>
            <a:off x="7138080" y="2521817"/>
            <a:ext cx="4758431" cy="1200329"/>
          </a:xfrm>
          <a:prstGeom prst="rect">
            <a:avLst/>
          </a:prstGeom>
          <a:noFill/>
        </p:spPr>
        <p:txBody>
          <a:bodyPr wrap="square" rtlCol="0">
            <a:spAutoFit/>
          </a:bodyPr>
          <a:lstStyle/>
          <a:p>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Tushare</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得来的数据没有需要处理的地方，只要把数据读取与顺序给改变一下就行了。这里可以直接采用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excel</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的排序就可以了或者用代码列表逆转一下</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3738364" y="421979"/>
            <a:ext cx="400002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dirty="0">
                <a:solidFill>
                  <a:schemeClr val="bg1"/>
                </a:solidFill>
              </a:rPr>
              <a:t>简单的情感分析</a:t>
            </a:r>
            <a:endParaRPr lang="en-US" altLang="zh-CN" dirty="0">
              <a:solidFill>
                <a:schemeClr val="bg1"/>
              </a:solidFill>
              <a:latin typeface="+mn-lt"/>
              <a:ea typeface="+mn-ea"/>
              <a:cs typeface="+mn-ea"/>
              <a:sym typeface="+mn-lt"/>
            </a:endParaRPr>
          </a:p>
        </p:txBody>
      </p:sp>
      <p:grpSp>
        <p:nvGrpSpPr>
          <p:cNvPr id="3" name="组合 2"/>
          <p:cNvGrpSpPr/>
          <p:nvPr/>
        </p:nvGrpSpPr>
        <p:grpSpPr>
          <a:xfrm>
            <a:off x="4428406" y="1622302"/>
            <a:ext cx="2619944" cy="4280992"/>
            <a:chOff x="8898518" y="2510306"/>
            <a:chExt cx="6642224" cy="10853404"/>
          </a:xfrm>
          <a:solidFill>
            <a:schemeClr val="bg1"/>
          </a:solidFill>
        </p:grpSpPr>
        <p:sp>
          <p:nvSpPr>
            <p:cNvPr id="5" name="Freeform 5"/>
            <p:cNvSpPr>
              <a:spLocks noEditPoints="1"/>
            </p:cNvSpPr>
            <p:nvPr/>
          </p:nvSpPr>
          <p:spPr bwMode="auto">
            <a:xfrm rot="21111506">
              <a:off x="11883142" y="4777268"/>
              <a:ext cx="3657600" cy="3657600"/>
            </a:xfrm>
            <a:custGeom>
              <a:avLst/>
              <a:gdLst>
                <a:gd name="T0" fmla="*/ 509 w 536"/>
                <a:gd name="T1" fmla="*/ 238 h 537"/>
                <a:gd name="T2" fmla="*/ 525 w 536"/>
                <a:gd name="T3" fmla="*/ 191 h 537"/>
                <a:gd name="T4" fmla="*/ 479 w 536"/>
                <a:gd name="T5" fmla="*/ 148 h 537"/>
                <a:gd name="T6" fmla="*/ 485 w 536"/>
                <a:gd name="T7" fmla="*/ 110 h 537"/>
                <a:gd name="T8" fmla="*/ 434 w 536"/>
                <a:gd name="T9" fmla="*/ 91 h 537"/>
                <a:gd name="T10" fmla="*/ 428 w 536"/>
                <a:gd name="T11" fmla="*/ 53 h 537"/>
                <a:gd name="T12" fmla="*/ 378 w 536"/>
                <a:gd name="T13" fmla="*/ 24 h 537"/>
                <a:gd name="T14" fmla="*/ 342 w 536"/>
                <a:gd name="T15" fmla="*/ 37 h 537"/>
                <a:gd name="T16" fmla="*/ 305 w 536"/>
                <a:gd name="T17" fmla="*/ 29 h 537"/>
                <a:gd name="T18" fmla="*/ 279 w 536"/>
                <a:gd name="T19" fmla="*/ 0 h 537"/>
                <a:gd name="T20" fmla="*/ 221 w 536"/>
                <a:gd name="T21" fmla="*/ 4 h 537"/>
                <a:gd name="T22" fmla="*/ 199 w 536"/>
                <a:gd name="T23" fmla="*/ 36 h 537"/>
                <a:gd name="T24" fmla="*/ 135 w 536"/>
                <a:gd name="T25" fmla="*/ 35 h 537"/>
                <a:gd name="T26" fmla="*/ 104 w 536"/>
                <a:gd name="T27" fmla="*/ 89 h 537"/>
                <a:gd name="T28" fmla="*/ 73 w 536"/>
                <a:gd name="T29" fmla="*/ 84 h 537"/>
                <a:gd name="T30" fmla="*/ 58 w 536"/>
                <a:gd name="T31" fmla="*/ 146 h 537"/>
                <a:gd name="T32" fmla="*/ 32 w 536"/>
                <a:gd name="T33" fmla="*/ 140 h 537"/>
                <a:gd name="T34" fmla="*/ 43 w 536"/>
                <a:gd name="T35" fmla="*/ 177 h 537"/>
                <a:gd name="T36" fmla="*/ 3 w 536"/>
                <a:gd name="T37" fmla="*/ 226 h 537"/>
                <a:gd name="T38" fmla="*/ 26 w 536"/>
                <a:gd name="T39" fmla="*/ 285 h 537"/>
                <a:gd name="T40" fmla="*/ 4 w 536"/>
                <a:gd name="T41" fmla="*/ 318 h 537"/>
                <a:gd name="T42" fmla="*/ 20 w 536"/>
                <a:gd name="T43" fmla="*/ 373 h 537"/>
                <a:gd name="T44" fmla="*/ 56 w 536"/>
                <a:gd name="T45" fmla="*/ 388 h 537"/>
                <a:gd name="T46" fmla="*/ 70 w 536"/>
                <a:gd name="T47" fmla="*/ 450 h 537"/>
                <a:gd name="T48" fmla="*/ 130 w 536"/>
                <a:gd name="T49" fmla="*/ 468 h 537"/>
                <a:gd name="T50" fmla="*/ 142 w 536"/>
                <a:gd name="T51" fmla="*/ 506 h 537"/>
                <a:gd name="T52" fmla="*/ 195 w 536"/>
                <a:gd name="T53" fmla="*/ 527 h 537"/>
                <a:gd name="T54" fmla="*/ 229 w 536"/>
                <a:gd name="T55" fmla="*/ 508 h 537"/>
                <a:gd name="T56" fmla="*/ 286 w 536"/>
                <a:gd name="T57" fmla="*/ 536 h 537"/>
                <a:gd name="T58" fmla="*/ 338 w 536"/>
                <a:gd name="T59" fmla="*/ 501 h 537"/>
                <a:gd name="T60" fmla="*/ 375 w 536"/>
                <a:gd name="T61" fmla="*/ 515 h 537"/>
                <a:gd name="T62" fmla="*/ 371 w 536"/>
                <a:gd name="T63" fmla="*/ 488 h 537"/>
                <a:gd name="T64" fmla="*/ 434 w 536"/>
                <a:gd name="T65" fmla="*/ 480 h 537"/>
                <a:gd name="T66" fmla="*/ 432 w 536"/>
                <a:gd name="T67" fmla="*/ 448 h 537"/>
                <a:gd name="T68" fmla="*/ 488 w 536"/>
                <a:gd name="T69" fmla="*/ 421 h 537"/>
                <a:gd name="T70" fmla="*/ 493 w 536"/>
                <a:gd name="T71" fmla="*/ 359 h 537"/>
                <a:gd name="T72" fmla="*/ 527 w 536"/>
                <a:gd name="T73" fmla="*/ 339 h 537"/>
                <a:gd name="T74" fmla="*/ 536 w 536"/>
                <a:gd name="T75" fmla="*/ 282 h 537"/>
                <a:gd name="T76" fmla="*/ 510 w 536"/>
                <a:gd name="T77" fmla="*/ 253 h 537"/>
                <a:gd name="T78" fmla="*/ 391 w 536"/>
                <a:gd name="T79" fmla="*/ 214 h 537"/>
                <a:gd name="T80" fmla="*/ 423 w 536"/>
                <a:gd name="T81" fmla="*/ 127 h 537"/>
                <a:gd name="T82" fmla="*/ 254 w 536"/>
                <a:gd name="T83" fmla="*/ 135 h 537"/>
                <a:gd name="T84" fmla="*/ 125 w 536"/>
                <a:gd name="T85" fmla="*/ 113 h 537"/>
                <a:gd name="T86" fmla="*/ 134 w 536"/>
                <a:gd name="T87" fmla="*/ 269 h 537"/>
                <a:gd name="T88" fmla="*/ 78 w 536"/>
                <a:gd name="T89" fmla="*/ 177 h 537"/>
                <a:gd name="T90" fmla="*/ 268 w 536"/>
                <a:gd name="T91" fmla="*/ 403 h 537"/>
                <a:gd name="T92" fmla="*/ 121 w 536"/>
                <a:gd name="T93" fmla="*/ 421 h 537"/>
                <a:gd name="T94" fmla="*/ 358 w 536"/>
                <a:gd name="T95" fmla="*/ 369 h 537"/>
                <a:gd name="T96" fmla="*/ 409 w 536"/>
                <a:gd name="T97" fmla="*/ 42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6" h="537">
                  <a:moveTo>
                    <a:pt x="510" y="253"/>
                  </a:moveTo>
                  <a:cubicBezTo>
                    <a:pt x="510" y="250"/>
                    <a:pt x="510" y="247"/>
                    <a:pt x="509" y="245"/>
                  </a:cubicBezTo>
                  <a:cubicBezTo>
                    <a:pt x="509" y="238"/>
                    <a:pt x="509" y="238"/>
                    <a:pt x="509" y="238"/>
                  </a:cubicBezTo>
                  <a:cubicBezTo>
                    <a:pt x="508" y="231"/>
                    <a:pt x="507" y="223"/>
                    <a:pt x="505" y="216"/>
                  </a:cubicBezTo>
                  <a:cubicBezTo>
                    <a:pt x="528" y="202"/>
                    <a:pt x="528" y="202"/>
                    <a:pt x="528" y="202"/>
                  </a:cubicBezTo>
                  <a:cubicBezTo>
                    <a:pt x="525" y="191"/>
                    <a:pt x="525" y="191"/>
                    <a:pt x="525" y="191"/>
                  </a:cubicBezTo>
                  <a:cubicBezTo>
                    <a:pt x="522" y="181"/>
                    <a:pt x="522" y="181"/>
                    <a:pt x="522" y="181"/>
                  </a:cubicBezTo>
                  <a:cubicBezTo>
                    <a:pt x="495" y="182"/>
                    <a:pt x="495" y="182"/>
                    <a:pt x="495" y="182"/>
                  </a:cubicBezTo>
                  <a:cubicBezTo>
                    <a:pt x="490" y="171"/>
                    <a:pt x="485" y="159"/>
                    <a:pt x="479" y="148"/>
                  </a:cubicBezTo>
                  <a:cubicBezTo>
                    <a:pt x="497" y="128"/>
                    <a:pt x="497" y="128"/>
                    <a:pt x="497" y="128"/>
                  </a:cubicBezTo>
                  <a:cubicBezTo>
                    <a:pt x="491" y="119"/>
                    <a:pt x="491" y="119"/>
                    <a:pt x="491" y="119"/>
                  </a:cubicBezTo>
                  <a:cubicBezTo>
                    <a:pt x="485" y="110"/>
                    <a:pt x="485" y="110"/>
                    <a:pt x="485" y="110"/>
                  </a:cubicBezTo>
                  <a:cubicBezTo>
                    <a:pt x="459" y="119"/>
                    <a:pt x="459" y="119"/>
                    <a:pt x="459" y="119"/>
                  </a:cubicBezTo>
                  <a:cubicBezTo>
                    <a:pt x="455" y="114"/>
                    <a:pt x="451" y="109"/>
                    <a:pt x="447" y="105"/>
                  </a:cubicBezTo>
                  <a:cubicBezTo>
                    <a:pt x="443" y="100"/>
                    <a:pt x="439" y="96"/>
                    <a:pt x="434" y="91"/>
                  </a:cubicBezTo>
                  <a:cubicBezTo>
                    <a:pt x="446" y="67"/>
                    <a:pt x="446" y="67"/>
                    <a:pt x="446" y="67"/>
                  </a:cubicBezTo>
                  <a:cubicBezTo>
                    <a:pt x="437" y="60"/>
                    <a:pt x="437" y="60"/>
                    <a:pt x="437" y="60"/>
                  </a:cubicBezTo>
                  <a:cubicBezTo>
                    <a:pt x="428" y="53"/>
                    <a:pt x="428" y="53"/>
                    <a:pt x="428" y="53"/>
                  </a:cubicBezTo>
                  <a:cubicBezTo>
                    <a:pt x="407" y="69"/>
                    <a:pt x="407" y="69"/>
                    <a:pt x="407" y="69"/>
                  </a:cubicBezTo>
                  <a:cubicBezTo>
                    <a:pt x="396" y="62"/>
                    <a:pt x="386" y="56"/>
                    <a:pt x="375" y="50"/>
                  </a:cubicBezTo>
                  <a:cubicBezTo>
                    <a:pt x="378" y="24"/>
                    <a:pt x="378" y="24"/>
                    <a:pt x="378" y="24"/>
                  </a:cubicBezTo>
                  <a:cubicBezTo>
                    <a:pt x="368" y="19"/>
                    <a:pt x="368" y="19"/>
                    <a:pt x="368" y="19"/>
                  </a:cubicBezTo>
                  <a:cubicBezTo>
                    <a:pt x="357" y="15"/>
                    <a:pt x="357" y="15"/>
                    <a:pt x="357" y="15"/>
                  </a:cubicBezTo>
                  <a:cubicBezTo>
                    <a:pt x="342" y="37"/>
                    <a:pt x="342" y="37"/>
                    <a:pt x="342" y="37"/>
                  </a:cubicBezTo>
                  <a:cubicBezTo>
                    <a:pt x="335" y="35"/>
                    <a:pt x="327" y="33"/>
                    <a:pt x="320" y="31"/>
                  </a:cubicBezTo>
                  <a:cubicBezTo>
                    <a:pt x="313" y="30"/>
                    <a:pt x="313" y="30"/>
                    <a:pt x="313" y="30"/>
                  </a:cubicBezTo>
                  <a:cubicBezTo>
                    <a:pt x="311" y="30"/>
                    <a:pt x="308" y="29"/>
                    <a:pt x="305" y="29"/>
                  </a:cubicBezTo>
                  <a:cubicBezTo>
                    <a:pt x="301" y="2"/>
                    <a:pt x="301" y="2"/>
                    <a:pt x="301" y="2"/>
                  </a:cubicBezTo>
                  <a:cubicBezTo>
                    <a:pt x="290" y="1"/>
                    <a:pt x="290" y="1"/>
                    <a:pt x="290" y="1"/>
                  </a:cubicBezTo>
                  <a:cubicBezTo>
                    <a:pt x="279" y="0"/>
                    <a:pt x="279" y="0"/>
                    <a:pt x="279" y="0"/>
                  </a:cubicBezTo>
                  <a:cubicBezTo>
                    <a:pt x="270" y="26"/>
                    <a:pt x="270" y="26"/>
                    <a:pt x="270" y="26"/>
                  </a:cubicBezTo>
                  <a:cubicBezTo>
                    <a:pt x="258" y="26"/>
                    <a:pt x="245" y="26"/>
                    <a:pt x="233" y="28"/>
                  </a:cubicBezTo>
                  <a:cubicBezTo>
                    <a:pt x="221" y="4"/>
                    <a:pt x="221" y="4"/>
                    <a:pt x="221" y="4"/>
                  </a:cubicBezTo>
                  <a:cubicBezTo>
                    <a:pt x="210" y="6"/>
                    <a:pt x="210" y="6"/>
                    <a:pt x="210" y="6"/>
                  </a:cubicBezTo>
                  <a:cubicBezTo>
                    <a:pt x="199" y="9"/>
                    <a:pt x="199" y="9"/>
                    <a:pt x="199" y="9"/>
                  </a:cubicBezTo>
                  <a:cubicBezTo>
                    <a:pt x="199" y="36"/>
                    <a:pt x="199" y="36"/>
                    <a:pt x="199" y="36"/>
                  </a:cubicBezTo>
                  <a:cubicBezTo>
                    <a:pt x="187" y="39"/>
                    <a:pt x="175" y="44"/>
                    <a:pt x="164" y="49"/>
                  </a:cubicBezTo>
                  <a:cubicBezTo>
                    <a:pt x="145" y="29"/>
                    <a:pt x="145" y="29"/>
                    <a:pt x="145" y="29"/>
                  </a:cubicBezTo>
                  <a:cubicBezTo>
                    <a:pt x="135" y="35"/>
                    <a:pt x="135" y="35"/>
                    <a:pt x="135" y="35"/>
                  </a:cubicBezTo>
                  <a:cubicBezTo>
                    <a:pt x="126" y="41"/>
                    <a:pt x="126" y="41"/>
                    <a:pt x="126" y="41"/>
                  </a:cubicBezTo>
                  <a:cubicBezTo>
                    <a:pt x="133" y="66"/>
                    <a:pt x="133" y="66"/>
                    <a:pt x="133" y="66"/>
                  </a:cubicBezTo>
                  <a:cubicBezTo>
                    <a:pt x="123" y="73"/>
                    <a:pt x="113" y="81"/>
                    <a:pt x="104" y="89"/>
                  </a:cubicBezTo>
                  <a:cubicBezTo>
                    <a:pt x="104" y="89"/>
                    <a:pt x="104" y="89"/>
                    <a:pt x="104" y="90"/>
                  </a:cubicBezTo>
                  <a:cubicBezTo>
                    <a:pt x="80" y="76"/>
                    <a:pt x="80" y="76"/>
                    <a:pt x="80" y="76"/>
                  </a:cubicBezTo>
                  <a:cubicBezTo>
                    <a:pt x="73" y="84"/>
                    <a:pt x="73" y="84"/>
                    <a:pt x="73" y="84"/>
                  </a:cubicBezTo>
                  <a:cubicBezTo>
                    <a:pt x="65" y="93"/>
                    <a:pt x="65" y="93"/>
                    <a:pt x="65" y="93"/>
                  </a:cubicBezTo>
                  <a:cubicBezTo>
                    <a:pt x="80" y="115"/>
                    <a:pt x="80" y="115"/>
                    <a:pt x="80" y="115"/>
                  </a:cubicBezTo>
                  <a:cubicBezTo>
                    <a:pt x="72" y="125"/>
                    <a:pt x="65" y="135"/>
                    <a:pt x="58" y="146"/>
                  </a:cubicBezTo>
                  <a:cubicBezTo>
                    <a:pt x="48" y="143"/>
                    <a:pt x="48" y="143"/>
                    <a:pt x="48" y="143"/>
                  </a:cubicBezTo>
                  <a:cubicBezTo>
                    <a:pt x="48" y="143"/>
                    <a:pt x="48" y="143"/>
                    <a:pt x="48" y="143"/>
                  </a:cubicBezTo>
                  <a:cubicBezTo>
                    <a:pt x="32" y="140"/>
                    <a:pt x="32" y="140"/>
                    <a:pt x="32" y="140"/>
                  </a:cubicBezTo>
                  <a:cubicBezTo>
                    <a:pt x="27" y="150"/>
                    <a:pt x="27" y="150"/>
                    <a:pt x="27" y="150"/>
                  </a:cubicBezTo>
                  <a:cubicBezTo>
                    <a:pt x="22" y="160"/>
                    <a:pt x="22" y="160"/>
                    <a:pt x="22" y="160"/>
                  </a:cubicBezTo>
                  <a:cubicBezTo>
                    <a:pt x="43" y="177"/>
                    <a:pt x="43" y="177"/>
                    <a:pt x="43" y="177"/>
                  </a:cubicBezTo>
                  <a:cubicBezTo>
                    <a:pt x="38" y="189"/>
                    <a:pt x="34" y="201"/>
                    <a:pt x="31" y="213"/>
                  </a:cubicBezTo>
                  <a:cubicBezTo>
                    <a:pt x="4" y="215"/>
                    <a:pt x="4" y="215"/>
                    <a:pt x="4" y="215"/>
                  </a:cubicBezTo>
                  <a:cubicBezTo>
                    <a:pt x="3" y="226"/>
                    <a:pt x="3" y="226"/>
                    <a:pt x="3" y="226"/>
                  </a:cubicBezTo>
                  <a:cubicBezTo>
                    <a:pt x="1" y="238"/>
                    <a:pt x="1" y="238"/>
                    <a:pt x="1" y="238"/>
                  </a:cubicBezTo>
                  <a:cubicBezTo>
                    <a:pt x="26" y="248"/>
                    <a:pt x="26" y="248"/>
                    <a:pt x="26" y="248"/>
                  </a:cubicBezTo>
                  <a:cubicBezTo>
                    <a:pt x="25" y="260"/>
                    <a:pt x="25" y="273"/>
                    <a:pt x="26" y="285"/>
                  </a:cubicBezTo>
                  <a:cubicBezTo>
                    <a:pt x="0" y="295"/>
                    <a:pt x="0" y="295"/>
                    <a:pt x="0" y="295"/>
                  </a:cubicBezTo>
                  <a:cubicBezTo>
                    <a:pt x="2" y="306"/>
                    <a:pt x="2" y="306"/>
                    <a:pt x="2" y="306"/>
                  </a:cubicBezTo>
                  <a:cubicBezTo>
                    <a:pt x="4" y="318"/>
                    <a:pt x="4" y="318"/>
                    <a:pt x="4" y="318"/>
                  </a:cubicBezTo>
                  <a:cubicBezTo>
                    <a:pt x="31" y="320"/>
                    <a:pt x="31" y="320"/>
                    <a:pt x="31" y="320"/>
                  </a:cubicBezTo>
                  <a:cubicBezTo>
                    <a:pt x="33" y="332"/>
                    <a:pt x="37" y="344"/>
                    <a:pt x="41" y="356"/>
                  </a:cubicBezTo>
                  <a:cubicBezTo>
                    <a:pt x="20" y="373"/>
                    <a:pt x="20" y="373"/>
                    <a:pt x="20" y="373"/>
                  </a:cubicBezTo>
                  <a:cubicBezTo>
                    <a:pt x="25" y="383"/>
                    <a:pt x="25" y="383"/>
                    <a:pt x="25" y="383"/>
                  </a:cubicBezTo>
                  <a:cubicBezTo>
                    <a:pt x="30" y="393"/>
                    <a:pt x="30" y="393"/>
                    <a:pt x="30" y="393"/>
                  </a:cubicBezTo>
                  <a:cubicBezTo>
                    <a:pt x="56" y="388"/>
                    <a:pt x="56" y="388"/>
                    <a:pt x="56" y="388"/>
                  </a:cubicBezTo>
                  <a:cubicBezTo>
                    <a:pt x="62" y="398"/>
                    <a:pt x="69" y="409"/>
                    <a:pt x="77" y="419"/>
                  </a:cubicBezTo>
                  <a:cubicBezTo>
                    <a:pt x="62" y="441"/>
                    <a:pt x="62" y="441"/>
                    <a:pt x="62" y="441"/>
                  </a:cubicBezTo>
                  <a:cubicBezTo>
                    <a:pt x="70" y="450"/>
                    <a:pt x="70" y="450"/>
                    <a:pt x="70" y="450"/>
                  </a:cubicBezTo>
                  <a:cubicBezTo>
                    <a:pt x="77" y="458"/>
                    <a:pt x="77" y="458"/>
                    <a:pt x="77" y="458"/>
                  </a:cubicBezTo>
                  <a:cubicBezTo>
                    <a:pt x="101" y="445"/>
                    <a:pt x="101" y="445"/>
                    <a:pt x="101" y="445"/>
                  </a:cubicBezTo>
                  <a:cubicBezTo>
                    <a:pt x="110" y="453"/>
                    <a:pt x="120" y="461"/>
                    <a:pt x="130" y="468"/>
                  </a:cubicBezTo>
                  <a:cubicBezTo>
                    <a:pt x="122" y="494"/>
                    <a:pt x="122" y="494"/>
                    <a:pt x="122" y="494"/>
                  </a:cubicBezTo>
                  <a:cubicBezTo>
                    <a:pt x="132" y="500"/>
                    <a:pt x="132" y="500"/>
                    <a:pt x="132" y="500"/>
                  </a:cubicBezTo>
                  <a:cubicBezTo>
                    <a:pt x="142" y="506"/>
                    <a:pt x="142" y="506"/>
                    <a:pt x="142" y="506"/>
                  </a:cubicBezTo>
                  <a:cubicBezTo>
                    <a:pt x="160" y="486"/>
                    <a:pt x="160" y="486"/>
                    <a:pt x="160" y="486"/>
                  </a:cubicBezTo>
                  <a:cubicBezTo>
                    <a:pt x="171" y="492"/>
                    <a:pt x="183" y="496"/>
                    <a:pt x="195" y="500"/>
                  </a:cubicBezTo>
                  <a:cubicBezTo>
                    <a:pt x="195" y="527"/>
                    <a:pt x="195" y="527"/>
                    <a:pt x="195" y="527"/>
                  </a:cubicBezTo>
                  <a:cubicBezTo>
                    <a:pt x="206" y="530"/>
                    <a:pt x="206" y="530"/>
                    <a:pt x="206" y="530"/>
                  </a:cubicBezTo>
                  <a:cubicBezTo>
                    <a:pt x="217" y="532"/>
                    <a:pt x="217" y="532"/>
                    <a:pt x="217" y="532"/>
                  </a:cubicBezTo>
                  <a:cubicBezTo>
                    <a:pt x="229" y="508"/>
                    <a:pt x="229" y="508"/>
                    <a:pt x="229" y="508"/>
                  </a:cubicBezTo>
                  <a:cubicBezTo>
                    <a:pt x="242" y="510"/>
                    <a:pt x="254" y="511"/>
                    <a:pt x="266" y="511"/>
                  </a:cubicBezTo>
                  <a:cubicBezTo>
                    <a:pt x="274" y="537"/>
                    <a:pt x="274" y="537"/>
                    <a:pt x="274" y="537"/>
                  </a:cubicBezTo>
                  <a:cubicBezTo>
                    <a:pt x="286" y="536"/>
                    <a:pt x="286" y="536"/>
                    <a:pt x="286" y="536"/>
                  </a:cubicBezTo>
                  <a:cubicBezTo>
                    <a:pt x="297" y="536"/>
                    <a:pt x="297" y="536"/>
                    <a:pt x="297" y="536"/>
                  </a:cubicBezTo>
                  <a:cubicBezTo>
                    <a:pt x="302" y="509"/>
                    <a:pt x="302" y="509"/>
                    <a:pt x="302" y="509"/>
                  </a:cubicBezTo>
                  <a:cubicBezTo>
                    <a:pt x="314" y="507"/>
                    <a:pt x="326" y="505"/>
                    <a:pt x="338" y="501"/>
                  </a:cubicBezTo>
                  <a:cubicBezTo>
                    <a:pt x="353" y="523"/>
                    <a:pt x="353" y="523"/>
                    <a:pt x="353" y="523"/>
                  </a:cubicBezTo>
                  <a:cubicBezTo>
                    <a:pt x="364" y="519"/>
                    <a:pt x="364" y="519"/>
                    <a:pt x="364" y="519"/>
                  </a:cubicBezTo>
                  <a:cubicBezTo>
                    <a:pt x="375" y="515"/>
                    <a:pt x="375" y="515"/>
                    <a:pt x="375" y="515"/>
                  </a:cubicBezTo>
                  <a:cubicBezTo>
                    <a:pt x="372" y="499"/>
                    <a:pt x="372" y="499"/>
                    <a:pt x="372" y="499"/>
                  </a:cubicBezTo>
                  <a:cubicBezTo>
                    <a:pt x="372" y="499"/>
                    <a:pt x="372" y="499"/>
                    <a:pt x="372" y="499"/>
                  </a:cubicBezTo>
                  <a:cubicBezTo>
                    <a:pt x="371" y="488"/>
                    <a:pt x="371" y="488"/>
                    <a:pt x="371" y="488"/>
                  </a:cubicBezTo>
                  <a:cubicBezTo>
                    <a:pt x="382" y="483"/>
                    <a:pt x="393" y="477"/>
                    <a:pt x="403" y="470"/>
                  </a:cubicBezTo>
                  <a:cubicBezTo>
                    <a:pt x="425" y="487"/>
                    <a:pt x="425" y="487"/>
                    <a:pt x="425" y="487"/>
                  </a:cubicBezTo>
                  <a:cubicBezTo>
                    <a:pt x="434" y="480"/>
                    <a:pt x="434" y="480"/>
                    <a:pt x="434" y="480"/>
                  </a:cubicBezTo>
                  <a:cubicBezTo>
                    <a:pt x="442" y="473"/>
                    <a:pt x="442" y="473"/>
                    <a:pt x="442" y="473"/>
                  </a:cubicBezTo>
                  <a:cubicBezTo>
                    <a:pt x="431" y="448"/>
                    <a:pt x="431" y="448"/>
                    <a:pt x="431" y="448"/>
                  </a:cubicBezTo>
                  <a:cubicBezTo>
                    <a:pt x="431" y="448"/>
                    <a:pt x="431" y="448"/>
                    <a:pt x="432" y="448"/>
                  </a:cubicBezTo>
                  <a:cubicBezTo>
                    <a:pt x="441" y="439"/>
                    <a:pt x="449" y="430"/>
                    <a:pt x="457" y="421"/>
                  </a:cubicBezTo>
                  <a:cubicBezTo>
                    <a:pt x="482" y="431"/>
                    <a:pt x="482" y="431"/>
                    <a:pt x="482" y="431"/>
                  </a:cubicBezTo>
                  <a:cubicBezTo>
                    <a:pt x="488" y="421"/>
                    <a:pt x="488" y="421"/>
                    <a:pt x="488" y="421"/>
                  </a:cubicBezTo>
                  <a:cubicBezTo>
                    <a:pt x="495" y="412"/>
                    <a:pt x="495" y="412"/>
                    <a:pt x="495" y="412"/>
                  </a:cubicBezTo>
                  <a:cubicBezTo>
                    <a:pt x="477" y="392"/>
                    <a:pt x="477" y="392"/>
                    <a:pt x="477" y="392"/>
                  </a:cubicBezTo>
                  <a:cubicBezTo>
                    <a:pt x="483" y="381"/>
                    <a:pt x="489" y="370"/>
                    <a:pt x="493" y="359"/>
                  </a:cubicBezTo>
                  <a:cubicBezTo>
                    <a:pt x="520" y="360"/>
                    <a:pt x="520" y="360"/>
                    <a:pt x="520" y="360"/>
                  </a:cubicBezTo>
                  <a:cubicBezTo>
                    <a:pt x="524" y="350"/>
                    <a:pt x="524" y="350"/>
                    <a:pt x="524" y="350"/>
                  </a:cubicBezTo>
                  <a:cubicBezTo>
                    <a:pt x="527" y="339"/>
                    <a:pt x="527" y="339"/>
                    <a:pt x="527" y="339"/>
                  </a:cubicBezTo>
                  <a:cubicBezTo>
                    <a:pt x="504" y="325"/>
                    <a:pt x="504" y="325"/>
                    <a:pt x="504" y="325"/>
                  </a:cubicBezTo>
                  <a:cubicBezTo>
                    <a:pt x="507" y="313"/>
                    <a:pt x="509" y="300"/>
                    <a:pt x="510" y="288"/>
                  </a:cubicBezTo>
                  <a:cubicBezTo>
                    <a:pt x="536" y="282"/>
                    <a:pt x="536" y="282"/>
                    <a:pt x="536" y="282"/>
                  </a:cubicBezTo>
                  <a:cubicBezTo>
                    <a:pt x="536" y="271"/>
                    <a:pt x="536" y="271"/>
                    <a:pt x="536" y="271"/>
                  </a:cubicBezTo>
                  <a:cubicBezTo>
                    <a:pt x="536" y="259"/>
                    <a:pt x="536" y="259"/>
                    <a:pt x="536" y="259"/>
                  </a:cubicBezTo>
                  <a:lnTo>
                    <a:pt x="510" y="253"/>
                  </a:lnTo>
                  <a:close/>
                  <a:moveTo>
                    <a:pt x="423" y="127"/>
                  </a:moveTo>
                  <a:cubicBezTo>
                    <a:pt x="451" y="157"/>
                    <a:pt x="468" y="193"/>
                    <a:pt x="475" y="231"/>
                  </a:cubicBezTo>
                  <a:cubicBezTo>
                    <a:pt x="391" y="214"/>
                    <a:pt x="391" y="214"/>
                    <a:pt x="391" y="214"/>
                  </a:cubicBezTo>
                  <a:cubicBezTo>
                    <a:pt x="379" y="187"/>
                    <a:pt x="359" y="165"/>
                    <a:pt x="333" y="151"/>
                  </a:cubicBezTo>
                  <a:cubicBezTo>
                    <a:pt x="324" y="66"/>
                    <a:pt x="324" y="66"/>
                    <a:pt x="324" y="66"/>
                  </a:cubicBezTo>
                  <a:cubicBezTo>
                    <a:pt x="361" y="76"/>
                    <a:pt x="395" y="96"/>
                    <a:pt x="423" y="127"/>
                  </a:cubicBezTo>
                  <a:close/>
                  <a:moveTo>
                    <a:pt x="125" y="113"/>
                  </a:moveTo>
                  <a:cubicBezTo>
                    <a:pt x="173" y="69"/>
                    <a:pt x="236" y="52"/>
                    <a:pt x="296" y="60"/>
                  </a:cubicBezTo>
                  <a:cubicBezTo>
                    <a:pt x="254" y="135"/>
                    <a:pt x="254" y="135"/>
                    <a:pt x="254" y="135"/>
                  </a:cubicBezTo>
                  <a:cubicBezTo>
                    <a:pt x="224" y="138"/>
                    <a:pt x="198" y="151"/>
                    <a:pt x="177" y="170"/>
                  </a:cubicBezTo>
                  <a:cubicBezTo>
                    <a:pt x="92" y="152"/>
                    <a:pt x="92" y="152"/>
                    <a:pt x="92" y="152"/>
                  </a:cubicBezTo>
                  <a:cubicBezTo>
                    <a:pt x="101" y="138"/>
                    <a:pt x="112" y="125"/>
                    <a:pt x="125" y="113"/>
                  </a:cubicBezTo>
                  <a:close/>
                  <a:moveTo>
                    <a:pt x="78" y="177"/>
                  </a:moveTo>
                  <a:cubicBezTo>
                    <a:pt x="137" y="241"/>
                    <a:pt x="137" y="241"/>
                    <a:pt x="137" y="241"/>
                  </a:cubicBezTo>
                  <a:cubicBezTo>
                    <a:pt x="135" y="250"/>
                    <a:pt x="134" y="259"/>
                    <a:pt x="134" y="269"/>
                  </a:cubicBezTo>
                  <a:cubicBezTo>
                    <a:pt x="134" y="288"/>
                    <a:pt x="138" y="307"/>
                    <a:pt x="146" y="324"/>
                  </a:cubicBezTo>
                  <a:cubicBezTo>
                    <a:pt x="103" y="401"/>
                    <a:pt x="103" y="401"/>
                    <a:pt x="103" y="401"/>
                  </a:cubicBezTo>
                  <a:cubicBezTo>
                    <a:pt x="51" y="336"/>
                    <a:pt x="43" y="248"/>
                    <a:pt x="78" y="177"/>
                  </a:cubicBezTo>
                  <a:close/>
                  <a:moveTo>
                    <a:pt x="121" y="421"/>
                  </a:moveTo>
                  <a:cubicBezTo>
                    <a:pt x="201" y="385"/>
                    <a:pt x="201" y="385"/>
                    <a:pt x="201" y="385"/>
                  </a:cubicBezTo>
                  <a:cubicBezTo>
                    <a:pt x="221" y="396"/>
                    <a:pt x="244" y="403"/>
                    <a:pt x="268" y="403"/>
                  </a:cubicBezTo>
                  <a:cubicBezTo>
                    <a:pt x="274" y="403"/>
                    <a:pt x="279" y="403"/>
                    <a:pt x="284" y="402"/>
                  </a:cubicBezTo>
                  <a:cubicBezTo>
                    <a:pt x="342" y="466"/>
                    <a:pt x="342" y="466"/>
                    <a:pt x="342" y="466"/>
                  </a:cubicBezTo>
                  <a:cubicBezTo>
                    <a:pt x="268" y="494"/>
                    <a:pt x="181" y="479"/>
                    <a:pt x="121" y="421"/>
                  </a:cubicBezTo>
                  <a:close/>
                  <a:moveTo>
                    <a:pt x="409" y="425"/>
                  </a:moveTo>
                  <a:cubicBezTo>
                    <a:pt x="396" y="436"/>
                    <a:pt x="382" y="446"/>
                    <a:pt x="367" y="454"/>
                  </a:cubicBezTo>
                  <a:cubicBezTo>
                    <a:pt x="358" y="369"/>
                    <a:pt x="358" y="369"/>
                    <a:pt x="358" y="369"/>
                  </a:cubicBezTo>
                  <a:cubicBezTo>
                    <a:pt x="379" y="350"/>
                    <a:pt x="395" y="324"/>
                    <a:pt x="400" y="294"/>
                  </a:cubicBezTo>
                  <a:cubicBezTo>
                    <a:pt x="478" y="259"/>
                    <a:pt x="478" y="259"/>
                    <a:pt x="478" y="259"/>
                  </a:cubicBezTo>
                  <a:cubicBezTo>
                    <a:pt x="481" y="320"/>
                    <a:pt x="458" y="381"/>
                    <a:pt x="409" y="425"/>
                  </a:cubicBezTo>
                  <a:close/>
                </a:path>
              </a:pathLst>
            </a:custGeom>
            <a:grpFill/>
            <a:ln w="14288" cap="flat">
              <a:noFill/>
              <a:prstDash val="solid"/>
              <a:miter lim="800000"/>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6" name="Freeform 9"/>
            <p:cNvSpPr>
              <a:spLocks noEditPoints="1"/>
            </p:cNvSpPr>
            <p:nvPr/>
          </p:nvSpPr>
          <p:spPr bwMode="auto">
            <a:xfrm>
              <a:off x="12638860" y="10601612"/>
              <a:ext cx="1856400" cy="1857876"/>
            </a:xfrm>
            <a:custGeom>
              <a:avLst/>
              <a:gdLst>
                <a:gd name="T0" fmla="*/ 234 w 269"/>
                <a:gd name="T1" fmla="*/ 72 h 269"/>
                <a:gd name="T2" fmla="*/ 72 w 269"/>
                <a:gd name="T3" fmla="*/ 35 h 269"/>
                <a:gd name="T4" fmla="*/ 34 w 269"/>
                <a:gd name="T5" fmla="*/ 198 h 269"/>
                <a:gd name="T6" fmla="*/ 197 w 269"/>
                <a:gd name="T7" fmla="*/ 235 h 269"/>
                <a:gd name="T8" fmla="*/ 234 w 269"/>
                <a:gd name="T9" fmla="*/ 72 h 269"/>
                <a:gd name="T10" fmla="*/ 134 w 269"/>
                <a:gd name="T11" fmla="*/ 238 h 269"/>
                <a:gd name="T12" fmla="*/ 31 w 269"/>
                <a:gd name="T13" fmla="*/ 135 h 269"/>
                <a:gd name="T14" fmla="*/ 134 w 269"/>
                <a:gd name="T15" fmla="*/ 31 h 269"/>
                <a:gd name="T16" fmla="*/ 238 w 269"/>
                <a:gd name="T17" fmla="*/ 135 h 269"/>
                <a:gd name="T18" fmla="*/ 134 w 269"/>
                <a:gd name="T19" fmla="*/ 23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234" y="72"/>
                  </a:moveTo>
                  <a:cubicBezTo>
                    <a:pt x="200" y="17"/>
                    <a:pt x="127" y="0"/>
                    <a:pt x="72" y="35"/>
                  </a:cubicBezTo>
                  <a:cubicBezTo>
                    <a:pt x="17" y="70"/>
                    <a:pt x="0" y="142"/>
                    <a:pt x="34" y="198"/>
                  </a:cubicBezTo>
                  <a:cubicBezTo>
                    <a:pt x="69" y="253"/>
                    <a:pt x="142" y="269"/>
                    <a:pt x="197" y="235"/>
                  </a:cubicBezTo>
                  <a:cubicBezTo>
                    <a:pt x="252" y="200"/>
                    <a:pt x="269" y="127"/>
                    <a:pt x="234" y="72"/>
                  </a:cubicBezTo>
                  <a:close/>
                  <a:moveTo>
                    <a:pt x="134" y="238"/>
                  </a:moveTo>
                  <a:cubicBezTo>
                    <a:pt x="77" y="238"/>
                    <a:pt x="31" y="192"/>
                    <a:pt x="31" y="135"/>
                  </a:cubicBezTo>
                  <a:cubicBezTo>
                    <a:pt x="31" y="78"/>
                    <a:pt x="77" y="31"/>
                    <a:pt x="134" y="31"/>
                  </a:cubicBezTo>
                  <a:cubicBezTo>
                    <a:pt x="191" y="31"/>
                    <a:pt x="238" y="78"/>
                    <a:pt x="238" y="135"/>
                  </a:cubicBezTo>
                  <a:cubicBezTo>
                    <a:pt x="238" y="192"/>
                    <a:pt x="191" y="238"/>
                    <a:pt x="134" y="238"/>
                  </a:cubicBezTo>
                  <a:close/>
                </a:path>
              </a:pathLst>
            </a:custGeom>
            <a:grpFill/>
            <a:ln w="9525">
              <a:noFill/>
              <a:round/>
            </a:ln>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7" name="Freeform 10"/>
            <p:cNvSpPr>
              <a:spLocks noEditPoints="1"/>
            </p:cNvSpPr>
            <p:nvPr/>
          </p:nvSpPr>
          <p:spPr bwMode="auto">
            <a:xfrm>
              <a:off x="11735354" y="9706110"/>
              <a:ext cx="3657600" cy="3657600"/>
            </a:xfrm>
            <a:custGeom>
              <a:avLst/>
              <a:gdLst>
                <a:gd name="T0" fmla="*/ 528 w 530"/>
                <a:gd name="T1" fmla="*/ 233 h 530"/>
                <a:gd name="T2" fmla="*/ 516 w 530"/>
                <a:gd name="T3" fmla="*/ 179 h 530"/>
                <a:gd name="T4" fmla="*/ 505 w 530"/>
                <a:gd name="T5" fmla="*/ 152 h 530"/>
                <a:gd name="T6" fmla="*/ 484 w 530"/>
                <a:gd name="T7" fmla="*/ 115 h 530"/>
                <a:gd name="T8" fmla="*/ 450 w 530"/>
                <a:gd name="T9" fmla="*/ 108 h 530"/>
                <a:gd name="T10" fmla="*/ 449 w 530"/>
                <a:gd name="T11" fmla="*/ 72 h 530"/>
                <a:gd name="T12" fmla="*/ 415 w 530"/>
                <a:gd name="T13" fmla="*/ 47 h 530"/>
                <a:gd name="T14" fmla="*/ 391 w 530"/>
                <a:gd name="T15" fmla="*/ 32 h 530"/>
                <a:gd name="T16" fmla="*/ 353 w 530"/>
                <a:gd name="T17" fmla="*/ 13 h 530"/>
                <a:gd name="T18" fmla="*/ 321 w 530"/>
                <a:gd name="T19" fmla="*/ 28 h 530"/>
                <a:gd name="T20" fmla="*/ 298 w 530"/>
                <a:gd name="T21" fmla="*/ 2 h 530"/>
                <a:gd name="T22" fmla="*/ 256 w 530"/>
                <a:gd name="T23" fmla="*/ 0 h 530"/>
                <a:gd name="T24" fmla="*/ 214 w 530"/>
                <a:gd name="T25" fmla="*/ 1 h 530"/>
                <a:gd name="T26" fmla="*/ 175 w 530"/>
                <a:gd name="T27" fmla="*/ 16 h 530"/>
                <a:gd name="T28" fmla="*/ 137 w 530"/>
                <a:gd name="T29" fmla="*/ 34 h 530"/>
                <a:gd name="T30" fmla="*/ 113 w 530"/>
                <a:gd name="T31" fmla="*/ 48 h 530"/>
                <a:gd name="T32" fmla="*/ 81 w 530"/>
                <a:gd name="T33" fmla="*/ 75 h 530"/>
                <a:gd name="T34" fmla="*/ 75 w 530"/>
                <a:gd name="T35" fmla="*/ 106 h 530"/>
                <a:gd name="T36" fmla="*/ 46 w 530"/>
                <a:gd name="T37" fmla="*/ 117 h 530"/>
                <a:gd name="T38" fmla="*/ 25 w 530"/>
                <a:gd name="T39" fmla="*/ 153 h 530"/>
                <a:gd name="T40" fmla="*/ 15 w 530"/>
                <a:gd name="T41" fmla="*/ 178 h 530"/>
                <a:gd name="T42" fmla="*/ 5 w 530"/>
                <a:gd name="T43" fmla="*/ 218 h 530"/>
                <a:gd name="T44" fmla="*/ 16 w 530"/>
                <a:gd name="T45" fmla="*/ 246 h 530"/>
                <a:gd name="T46" fmla="*/ 0 w 530"/>
                <a:gd name="T47" fmla="*/ 273 h 530"/>
                <a:gd name="T48" fmla="*/ 5 w 530"/>
                <a:gd name="T49" fmla="*/ 313 h 530"/>
                <a:gd name="T50" fmla="*/ 11 w 530"/>
                <a:gd name="T51" fmla="*/ 339 h 530"/>
                <a:gd name="T52" fmla="*/ 25 w 530"/>
                <a:gd name="T53" fmla="*/ 377 h 530"/>
                <a:gd name="T54" fmla="*/ 51 w 530"/>
                <a:gd name="T55" fmla="*/ 394 h 530"/>
                <a:gd name="T56" fmla="*/ 54 w 530"/>
                <a:gd name="T57" fmla="*/ 425 h 530"/>
                <a:gd name="T58" fmla="*/ 81 w 530"/>
                <a:gd name="T59" fmla="*/ 455 h 530"/>
                <a:gd name="T60" fmla="*/ 101 w 530"/>
                <a:gd name="T61" fmla="*/ 473 h 530"/>
                <a:gd name="T62" fmla="*/ 135 w 530"/>
                <a:gd name="T63" fmla="*/ 496 h 530"/>
                <a:gd name="T64" fmla="*/ 166 w 530"/>
                <a:gd name="T65" fmla="*/ 494 h 530"/>
                <a:gd name="T66" fmla="*/ 186 w 530"/>
                <a:gd name="T67" fmla="*/ 518 h 530"/>
                <a:gd name="T68" fmla="*/ 226 w 530"/>
                <a:gd name="T69" fmla="*/ 527 h 530"/>
                <a:gd name="T70" fmla="*/ 253 w 530"/>
                <a:gd name="T71" fmla="*/ 529 h 530"/>
                <a:gd name="T72" fmla="*/ 294 w 530"/>
                <a:gd name="T73" fmla="*/ 528 h 530"/>
                <a:gd name="T74" fmla="*/ 317 w 530"/>
                <a:gd name="T75" fmla="*/ 507 h 530"/>
                <a:gd name="T76" fmla="*/ 348 w 530"/>
                <a:gd name="T77" fmla="*/ 516 h 530"/>
                <a:gd name="T78" fmla="*/ 386 w 530"/>
                <a:gd name="T79" fmla="*/ 500 h 530"/>
                <a:gd name="T80" fmla="*/ 422 w 530"/>
                <a:gd name="T81" fmla="*/ 479 h 530"/>
                <a:gd name="T82" fmla="*/ 444 w 530"/>
                <a:gd name="T83" fmla="*/ 461 h 530"/>
                <a:gd name="T84" fmla="*/ 475 w 530"/>
                <a:gd name="T85" fmla="*/ 432 h 530"/>
                <a:gd name="T86" fmla="*/ 471 w 530"/>
                <a:gd name="T87" fmla="*/ 397 h 530"/>
                <a:gd name="T88" fmla="*/ 488 w 530"/>
                <a:gd name="T89" fmla="*/ 363 h 530"/>
                <a:gd name="T90" fmla="*/ 518 w 530"/>
                <a:gd name="T91" fmla="*/ 345 h 530"/>
                <a:gd name="T92" fmla="*/ 507 w 530"/>
                <a:gd name="T93" fmla="*/ 288 h 530"/>
                <a:gd name="T94" fmla="*/ 453 w 530"/>
                <a:gd name="T95" fmla="*/ 230 h 530"/>
                <a:gd name="T96" fmla="*/ 329 w 530"/>
                <a:gd name="T97" fmla="*/ 85 h 530"/>
                <a:gd name="T98" fmla="*/ 81 w 530"/>
                <a:gd name="T99" fmla="*/ 167 h 530"/>
                <a:gd name="T100" fmla="*/ 81 w 530"/>
                <a:gd name="T101" fmla="*/ 167 h 530"/>
                <a:gd name="T102" fmla="*/ 146 w 530"/>
                <a:gd name="T103" fmla="*/ 340 h 530"/>
                <a:gd name="T104" fmla="*/ 270 w 530"/>
                <a:gd name="T105" fmla="*/ 406 h 530"/>
                <a:gd name="T106" fmla="*/ 158 w 530"/>
                <a:gd name="T107" fmla="*/ 332 h 530"/>
                <a:gd name="T108" fmla="*/ 450 w 530"/>
                <a:gd name="T109" fmla="*/ 362 h 530"/>
                <a:gd name="T110" fmla="*/ 450 w 530"/>
                <a:gd name="T111" fmla="*/ 36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0" h="530">
                  <a:moveTo>
                    <a:pt x="530" y="275"/>
                  </a:moveTo>
                  <a:cubicBezTo>
                    <a:pt x="530" y="271"/>
                    <a:pt x="530" y="266"/>
                    <a:pt x="530" y="262"/>
                  </a:cubicBezTo>
                  <a:cubicBezTo>
                    <a:pt x="518" y="262"/>
                    <a:pt x="508" y="257"/>
                    <a:pt x="507" y="249"/>
                  </a:cubicBezTo>
                  <a:cubicBezTo>
                    <a:pt x="507" y="242"/>
                    <a:pt x="516" y="235"/>
                    <a:pt x="528" y="233"/>
                  </a:cubicBezTo>
                  <a:cubicBezTo>
                    <a:pt x="528" y="229"/>
                    <a:pt x="527" y="224"/>
                    <a:pt x="526" y="220"/>
                  </a:cubicBezTo>
                  <a:cubicBezTo>
                    <a:pt x="514" y="222"/>
                    <a:pt x="503" y="219"/>
                    <a:pt x="501" y="211"/>
                  </a:cubicBezTo>
                  <a:cubicBezTo>
                    <a:pt x="500" y="204"/>
                    <a:pt x="508" y="195"/>
                    <a:pt x="520" y="192"/>
                  </a:cubicBezTo>
                  <a:cubicBezTo>
                    <a:pt x="519" y="187"/>
                    <a:pt x="517" y="183"/>
                    <a:pt x="516" y="179"/>
                  </a:cubicBezTo>
                  <a:cubicBezTo>
                    <a:pt x="516" y="179"/>
                    <a:pt x="516" y="179"/>
                    <a:pt x="517" y="179"/>
                  </a:cubicBezTo>
                  <a:cubicBezTo>
                    <a:pt x="505" y="184"/>
                    <a:pt x="493" y="182"/>
                    <a:pt x="490" y="174"/>
                  </a:cubicBezTo>
                  <a:cubicBezTo>
                    <a:pt x="487" y="167"/>
                    <a:pt x="494" y="157"/>
                    <a:pt x="505" y="152"/>
                  </a:cubicBezTo>
                  <a:cubicBezTo>
                    <a:pt x="505" y="152"/>
                    <a:pt x="505" y="152"/>
                    <a:pt x="505" y="152"/>
                  </a:cubicBezTo>
                  <a:cubicBezTo>
                    <a:pt x="503" y="148"/>
                    <a:pt x="501" y="144"/>
                    <a:pt x="499" y="140"/>
                  </a:cubicBezTo>
                  <a:cubicBezTo>
                    <a:pt x="499" y="140"/>
                    <a:pt x="499" y="140"/>
                    <a:pt x="500" y="140"/>
                  </a:cubicBezTo>
                  <a:cubicBezTo>
                    <a:pt x="489" y="146"/>
                    <a:pt x="477" y="147"/>
                    <a:pt x="472" y="140"/>
                  </a:cubicBezTo>
                  <a:cubicBezTo>
                    <a:pt x="468" y="133"/>
                    <a:pt x="474" y="122"/>
                    <a:pt x="484" y="115"/>
                  </a:cubicBezTo>
                  <a:cubicBezTo>
                    <a:pt x="484" y="115"/>
                    <a:pt x="484" y="116"/>
                    <a:pt x="484" y="116"/>
                  </a:cubicBezTo>
                  <a:cubicBezTo>
                    <a:pt x="481" y="112"/>
                    <a:pt x="479" y="108"/>
                    <a:pt x="476" y="105"/>
                  </a:cubicBezTo>
                  <a:cubicBezTo>
                    <a:pt x="476" y="104"/>
                    <a:pt x="477" y="104"/>
                    <a:pt x="477" y="104"/>
                  </a:cubicBezTo>
                  <a:cubicBezTo>
                    <a:pt x="467" y="112"/>
                    <a:pt x="455" y="114"/>
                    <a:pt x="450" y="108"/>
                  </a:cubicBezTo>
                  <a:cubicBezTo>
                    <a:pt x="445" y="102"/>
                    <a:pt x="448" y="91"/>
                    <a:pt x="458" y="82"/>
                  </a:cubicBezTo>
                  <a:cubicBezTo>
                    <a:pt x="458" y="82"/>
                    <a:pt x="458" y="83"/>
                    <a:pt x="457" y="83"/>
                  </a:cubicBezTo>
                  <a:cubicBezTo>
                    <a:pt x="454" y="79"/>
                    <a:pt x="451" y="76"/>
                    <a:pt x="448" y="73"/>
                  </a:cubicBezTo>
                  <a:cubicBezTo>
                    <a:pt x="448" y="73"/>
                    <a:pt x="448" y="73"/>
                    <a:pt x="449" y="72"/>
                  </a:cubicBezTo>
                  <a:cubicBezTo>
                    <a:pt x="441" y="82"/>
                    <a:pt x="429" y="86"/>
                    <a:pt x="423" y="81"/>
                  </a:cubicBezTo>
                  <a:cubicBezTo>
                    <a:pt x="417" y="76"/>
                    <a:pt x="418" y="64"/>
                    <a:pt x="427" y="54"/>
                  </a:cubicBezTo>
                  <a:cubicBezTo>
                    <a:pt x="426" y="54"/>
                    <a:pt x="426" y="54"/>
                    <a:pt x="426" y="55"/>
                  </a:cubicBezTo>
                  <a:cubicBezTo>
                    <a:pt x="423" y="52"/>
                    <a:pt x="419" y="49"/>
                    <a:pt x="415" y="47"/>
                  </a:cubicBezTo>
                  <a:cubicBezTo>
                    <a:pt x="415" y="46"/>
                    <a:pt x="416" y="46"/>
                    <a:pt x="416" y="45"/>
                  </a:cubicBezTo>
                  <a:cubicBezTo>
                    <a:pt x="409" y="56"/>
                    <a:pt x="399" y="62"/>
                    <a:pt x="392" y="58"/>
                  </a:cubicBezTo>
                  <a:cubicBezTo>
                    <a:pt x="385" y="54"/>
                    <a:pt x="385" y="42"/>
                    <a:pt x="391" y="31"/>
                  </a:cubicBezTo>
                  <a:cubicBezTo>
                    <a:pt x="391" y="31"/>
                    <a:pt x="391" y="31"/>
                    <a:pt x="391" y="32"/>
                  </a:cubicBezTo>
                  <a:cubicBezTo>
                    <a:pt x="387" y="30"/>
                    <a:pt x="383" y="28"/>
                    <a:pt x="379" y="26"/>
                  </a:cubicBezTo>
                  <a:cubicBezTo>
                    <a:pt x="379" y="25"/>
                    <a:pt x="379" y="25"/>
                    <a:pt x="379" y="24"/>
                  </a:cubicBezTo>
                  <a:cubicBezTo>
                    <a:pt x="375" y="36"/>
                    <a:pt x="365" y="43"/>
                    <a:pt x="357" y="40"/>
                  </a:cubicBezTo>
                  <a:cubicBezTo>
                    <a:pt x="350" y="37"/>
                    <a:pt x="348" y="25"/>
                    <a:pt x="353" y="13"/>
                  </a:cubicBezTo>
                  <a:cubicBezTo>
                    <a:pt x="352" y="14"/>
                    <a:pt x="352" y="14"/>
                    <a:pt x="352" y="15"/>
                  </a:cubicBezTo>
                  <a:cubicBezTo>
                    <a:pt x="348" y="13"/>
                    <a:pt x="344" y="12"/>
                    <a:pt x="339" y="11"/>
                  </a:cubicBezTo>
                  <a:cubicBezTo>
                    <a:pt x="340" y="10"/>
                    <a:pt x="340" y="9"/>
                    <a:pt x="340" y="9"/>
                  </a:cubicBezTo>
                  <a:cubicBezTo>
                    <a:pt x="337" y="21"/>
                    <a:pt x="328" y="30"/>
                    <a:pt x="321" y="28"/>
                  </a:cubicBezTo>
                  <a:cubicBezTo>
                    <a:pt x="313" y="26"/>
                    <a:pt x="309" y="15"/>
                    <a:pt x="312" y="2"/>
                  </a:cubicBezTo>
                  <a:cubicBezTo>
                    <a:pt x="312" y="3"/>
                    <a:pt x="312" y="4"/>
                    <a:pt x="311" y="4"/>
                  </a:cubicBezTo>
                  <a:cubicBezTo>
                    <a:pt x="307" y="3"/>
                    <a:pt x="303" y="3"/>
                    <a:pt x="298" y="2"/>
                  </a:cubicBezTo>
                  <a:cubicBezTo>
                    <a:pt x="298" y="2"/>
                    <a:pt x="298" y="2"/>
                    <a:pt x="298" y="2"/>
                  </a:cubicBezTo>
                  <a:cubicBezTo>
                    <a:pt x="297" y="14"/>
                    <a:pt x="290" y="22"/>
                    <a:pt x="283" y="22"/>
                  </a:cubicBezTo>
                  <a:cubicBezTo>
                    <a:pt x="275" y="21"/>
                    <a:pt x="270" y="12"/>
                    <a:pt x="270" y="0"/>
                  </a:cubicBezTo>
                  <a:cubicBezTo>
                    <a:pt x="265" y="0"/>
                    <a:pt x="261" y="0"/>
                    <a:pt x="256" y="0"/>
                  </a:cubicBezTo>
                  <a:cubicBezTo>
                    <a:pt x="256" y="0"/>
                    <a:pt x="256" y="0"/>
                    <a:pt x="256" y="0"/>
                  </a:cubicBezTo>
                  <a:cubicBezTo>
                    <a:pt x="256" y="12"/>
                    <a:pt x="251" y="21"/>
                    <a:pt x="244" y="21"/>
                  </a:cubicBezTo>
                  <a:cubicBezTo>
                    <a:pt x="237" y="22"/>
                    <a:pt x="230" y="14"/>
                    <a:pt x="228" y="3"/>
                  </a:cubicBezTo>
                  <a:cubicBezTo>
                    <a:pt x="224" y="3"/>
                    <a:pt x="219" y="4"/>
                    <a:pt x="215" y="5"/>
                  </a:cubicBezTo>
                  <a:cubicBezTo>
                    <a:pt x="215" y="4"/>
                    <a:pt x="214" y="2"/>
                    <a:pt x="214" y="1"/>
                  </a:cubicBezTo>
                  <a:cubicBezTo>
                    <a:pt x="217" y="14"/>
                    <a:pt x="213" y="25"/>
                    <a:pt x="206" y="27"/>
                  </a:cubicBezTo>
                  <a:cubicBezTo>
                    <a:pt x="199" y="29"/>
                    <a:pt x="191" y="22"/>
                    <a:pt x="187" y="12"/>
                  </a:cubicBezTo>
                  <a:cubicBezTo>
                    <a:pt x="187" y="12"/>
                    <a:pt x="187" y="12"/>
                    <a:pt x="187" y="12"/>
                  </a:cubicBezTo>
                  <a:cubicBezTo>
                    <a:pt x="183" y="13"/>
                    <a:pt x="179" y="15"/>
                    <a:pt x="175" y="16"/>
                  </a:cubicBezTo>
                  <a:cubicBezTo>
                    <a:pt x="174" y="15"/>
                    <a:pt x="174" y="13"/>
                    <a:pt x="173" y="12"/>
                  </a:cubicBezTo>
                  <a:cubicBezTo>
                    <a:pt x="178" y="24"/>
                    <a:pt x="176" y="36"/>
                    <a:pt x="169" y="39"/>
                  </a:cubicBezTo>
                  <a:cubicBezTo>
                    <a:pt x="162" y="42"/>
                    <a:pt x="154" y="36"/>
                    <a:pt x="149" y="27"/>
                  </a:cubicBezTo>
                  <a:cubicBezTo>
                    <a:pt x="145" y="29"/>
                    <a:pt x="141" y="31"/>
                    <a:pt x="137" y="34"/>
                  </a:cubicBezTo>
                  <a:cubicBezTo>
                    <a:pt x="137" y="33"/>
                    <a:pt x="137" y="33"/>
                    <a:pt x="137" y="33"/>
                  </a:cubicBezTo>
                  <a:cubicBezTo>
                    <a:pt x="141" y="43"/>
                    <a:pt x="140" y="52"/>
                    <a:pt x="134" y="56"/>
                  </a:cubicBezTo>
                  <a:cubicBezTo>
                    <a:pt x="128" y="60"/>
                    <a:pt x="120" y="56"/>
                    <a:pt x="113" y="48"/>
                  </a:cubicBezTo>
                  <a:cubicBezTo>
                    <a:pt x="113" y="48"/>
                    <a:pt x="113" y="48"/>
                    <a:pt x="113" y="48"/>
                  </a:cubicBezTo>
                  <a:cubicBezTo>
                    <a:pt x="109" y="51"/>
                    <a:pt x="106" y="54"/>
                    <a:pt x="102" y="56"/>
                  </a:cubicBezTo>
                  <a:cubicBezTo>
                    <a:pt x="102" y="56"/>
                    <a:pt x="102" y="56"/>
                    <a:pt x="102" y="56"/>
                  </a:cubicBezTo>
                  <a:cubicBezTo>
                    <a:pt x="107" y="65"/>
                    <a:pt x="108" y="74"/>
                    <a:pt x="103" y="79"/>
                  </a:cubicBezTo>
                  <a:cubicBezTo>
                    <a:pt x="98" y="83"/>
                    <a:pt x="89" y="81"/>
                    <a:pt x="81" y="75"/>
                  </a:cubicBezTo>
                  <a:cubicBezTo>
                    <a:pt x="81" y="75"/>
                    <a:pt x="81" y="75"/>
                    <a:pt x="81" y="75"/>
                  </a:cubicBezTo>
                  <a:cubicBezTo>
                    <a:pt x="78" y="78"/>
                    <a:pt x="75" y="81"/>
                    <a:pt x="71" y="85"/>
                  </a:cubicBezTo>
                  <a:cubicBezTo>
                    <a:pt x="71" y="84"/>
                    <a:pt x="71" y="84"/>
                    <a:pt x="71" y="84"/>
                  </a:cubicBezTo>
                  <a:cubicBezTo>
                    <a:pt x="78" y="92"/>
                    <a:pt x="80" y="101"/>
                    <a:pt x="75" y="106"/>
                  </a:cubicBezTo>
                  <a:cubicBezTo>
                    <a:pt x="71" y="111"/>
                    <a:pt x="62" y="110"/>
                    <a:pt x="54" y="106"/>
                  </a:cubicBezTo>
                  <a:cubicBezTo>
                    <a:pt x="54" y="106"/>
                    <a:pt x="54" y="106"/>
                    <a:pt x="54" y="106"/>
                  </a:cubicBezTo>
                  <a:cubicBezTo>
                    <a:pt x="51" y="109"/>
                    <a:pt x="48" y="113"/>
                    <a:pt x="46" y="117"/>
                  </a:cubicBezTo>
                  <a:cubicBezTo>
                    <a:pt x="46" y="117"/>
                    <a:pt x="46" y="117"/>
                    <a:pt x="46" y="117"/>
                  </a:cubicBezTo>
                  <a:cubicBezTo>
                    <a:pt x="53" y="123"/>
                    <a:pt x="56" y="131"/>
                    <a:pt x="52" y="137"/>
                  </a:cubicBezTo>
                  <a:cubicBezTo>
                    <a:pt x="49" y="142"/>
                    <a:pt x="40" y="144"/>
                    <a:pt x="31" y="140"/>
                  </a:cubicBezTo>
                  <a:cubicBezTo>
                    <a:pt x="31" y="140"/>
                    <a:pt x="32" y="140"/>
                    <a:pt x="32" y="140"/>
                  </a:cubicBezTo>
                  <a:cubicBezTo>
                    <a:pt x="29" y="144"/>
                    <a:pt x="27" y="149"/>
                    <a:pt x="25" y="153"/>
                  </a:cubicBezTo>
                  <a:cubicBezTo>
                    <a:pt x="25" y="153"/>
                    <a:pt x="25" y="153"/>
                    <a:pt x="25" y="153"/>
                  </a:cubicBezTo>
                  <a:cubicBezTo>
                    <a:pt x="33" y="158"/>
                    <a:pt x="37" y="165"/>
                    <a:pt x="35" y="171"/>
                  </a:cubicBezTo>
                  <a:cubicBezTo>
                    <a:pt x="32" y="177"/>
                    <a:pt x="24" y="180"/>
                    <a:pt x="15" y="178"/>
                  </a:cubicBezTo>
                  <a:cubicBezTo>
                    <a:pt x="15" y="178"/>
                    <a:pt x="15" y="178"/>
                    <a:pt x="15" y="178"/>
                  </a:cubicBezTo>
                  <a:cubicBezTo>
                    <a:pt x="14" y="182"/>
                    <a:pt x="12" y="187"/>
                    <a:pt x="11" y="192"/>
                  </a:cubicBezTo>
                  <a:cubicBezTo>
                    <a:pt x="11" y="191"/>
                    <a:pt x="11" y="191"/>
                    <a:pt x="11" y="191"/>
                  </a:cubicBezTo>
                  <a:cubicBezTo>
                    <a:pt x="19" y="195"/>
                    <a:pt x="24" y="202"/>
                    <a:pt x="22" y="208"/>
                  </a:cubicBezTo>
                  <a:cubicBezTo>
                    <a:pt x="21" y="214"/>
                    <a:pt x="14" y="218"/>
                    <a:pt x="5" y="218"/>
                  </a:cubicBezTo>
                  <a:cubicBezTo>
                    <a:pt x="5" y="218"/>
                    <a:pt x="5" y="218"/>
                    <a:pt x="5" y="218"/>
                  </a:cubicBezTo>
                  <a:cubicBezTo>
                    <a:pt x="4" y="222"/>
                    <a:pt x="3" y="227"/>
                    <a:pt x="3" y="232"/>
                  </a:cubicBezTo>
                  <a:cubicBezTo>
                    <a:pt x="3" y="232"/>
                    <a:pt x="2" y="232"/>
                    <a:pt x="2" y="232"/>
                  </a:cubicBezTo>
                  <a:cubicBezTo>
                    <a:pt x="11" y="234"/>
                    <a:pt x="16" y="240"/>
                    <a:pt x="16" y="246"/>
                  </a:cubicBezTo>
                  <a:cubicBezTo>
                    <a:pt x="16" y="252"/>
                    <a:pt x="9" y="257"/>
                    <a:pt x="0" y="258"/>
                  </a:cubicBezTo>
                  <a:cubicBezTo>
                    <a:pt x="0" y="258"/>
                    <a:pt x="1" y="258"/>
                    <a:pt x="1" y="258"/>
                  </a:cubicBezTo>
                  <a:cubicBezTo>
                    <a:pt x="0" y="263"/>
                    <a:pt x="0" y="268"/>
                    <a:pt x="1" y="273"/>
                  </a:cubicBezTo>
                  <a:cubicBezTo>
                    <a:pt x="1" y="273"/>
                    <a:pt x="0" y="273"/>
                    <a:pt x="0" y="273"/>
                  </a:cubicBezTo>
                  <a:cubicBezTo>
                    <a:pt x="9" y="274"/>
                    <a:pt x="15" y="279"/>
                    <a:pt x="16" y="285"/>
                  </a:cubicBezTo>
                  <a:cubicBezTo>
                    <a:pt x="16" y="291"/>
                    <a:pt x="11" y="296"/>
                    <a:pt x="2" y="299"/>
                  </a:cubicBezTo>
                  <a:cubicBezTo>
                    <a:pt x="3" y="299"/>
                    <a:pt x="3" y="299"/>
                    <a:pt x="3" y="299"/>
                  </a:cubicBezTo>
                  <a:cubicBezTo>
                    <a:pt x="3" y="304"/>
                    <a:pt x="4" y="309"/>
                    <a:pt x="5" y="313"/>
                  </a:cubicBezTo>
                  <a:cubicBezTo>
                    <a:pt x="5" y="313"/>
                    <a:pt x="5" y="314"/>
                    <a:pt x="5" y="314"/>
                  </a:cubicBezTo>
                  <a:cubicBezTo>
                    <a:pt x="13" y="314"/>
                    <a:pt x="20" y="317"/>
                    <a:pt x="22" y="323"/>
                  </a:cubicBezTo>
                  <a:cubicBezTo>
                    <a:pt x="23" y="329"/>
                    <a:pt x="19" y="335"/>
                    <a:pt x="11" y="339"/>
                  </a:cubicBezTo>
                  <a:cubicBezTo>
                    <a:pt x="11" y="339"/>
                    <a:pt x="11" y="339"/>
                    <a:pt x="11" y="339"/>
                  </a:cubicBezTo>
                  <a:cubicBezTo>
                    <a:pt x="12" y="344"/>
                    <a:pt x="14" y="348"/>
                    <a:pt x="16" y="353"/>
                  </a:cubicBezTo>
                  <a:cubicBezTo>
                    <a:pt x="16" y="353"/>
                    <a:pt x="15" y="353"/>
                    <a:pt x="15" y="353"/>
                  </a:cubicBezTo>
                  <a:cubicBezTo>
                    <a:pt x="24" y="352"/>
                    <a:pt x="31" y="354"/>
                    <a:pt x="33" y="360"/>
                  </a:cubicBezTo>
                  <a:cubicBezTo>
                    <a:pt x="36" y="365"/>
                    <a:pt x="32" y="372"/>
                    <a:pt x="25" y="377"/>
                  </a:cubicBezTo>
                  <a:cubicBezTo>
                    <a:pt x="25" y="377"/>
                    <a:pt x="26" y="377"/>
                    <a:pt x="26" y="377"/>
                  </a:cubicBezTo>
                  <a:cubicBezTo>
                    <a:pt x="28" y="382"/>
                    <a:pt x="30" y="386"/>
                    <a:pt x="32" y="390"/>
                  </a:cubicBezTo>
                  <a:cubicBezTo>
                    <a:pt x="32" y="390"/>
                    <a:pt x="32" y="390"/>
                    <a:pt x="32" y="391"/>
                  </a:cubicBezTo>
                  <a:cubicBezTo>
                    <a:pt x="40" y="388"/>
                    <a:pt x="47" y="389"/>
                    <a:pt x="51" y="394"/>
                  </a:cubicBezTo>
                  <a:cubicBezTo>
                    <a:pt x="54" y="399"/>
                    <a:pt x="51" y="407"/>
                    <a:pt x="46" y="413"/>
                  </a:cubicBezTo>
                  <a:cubicBezTo>
                    <a:pt x="46" y="413"/>
                    <a:pt x="46" y="413"/>
                    <a:pt x="46" y="413"/>
                  </a:cubicBezTo>
                  <a:cubicBezTo>
                    <a:pt x="49" y="417"/>
                    <a:pt x="51" y="421"/>
                    <a:pt x="54" y="425"/>
                  </a:cubicBezTo>
                  <a:cubicBezTo>
                    <a:pt x="54" y="425"/>
                    <a:pt x="54" y="425"/>
                    <a:pt x="54" y="425"/>
                  </a:cubicBezTo>
                  <a:cubicBezTo>
                    <a:pt x="62" y="421"/>
                    <a:pt x="69" y="421"/>
                    <a:pt x="73" y="426"/>
                  </a:cubicBezTo>
                  <a:cubicBezTo>
                    <a:pt x="77" y="430"/>
                    <a:pt x="76" y="438"/>
                    <a:pt x="71" y="445"/>
                  </a:cubicBezTo>
                  <a:cubicBezTo>
                    <a:pt x="71" y="445"/>
                    <a:pt x="71" y="445"/>
                    <a:pt x="71" y="445"/>
                  </a:cubicBezTo>
                  <a:cubicBezTo>
                    <a:pt x="74" y="449"/>
                    <a:pt x="78" y="452"/>
                    <a:pt x="81" y="455"/>
                  </a:cubicBezTo>
                  <a:cubicBezTo>
                    <a:pt x="81" y="455"/>
                    <a:pt x="81" y="455"/>
                    <a:pt x="81" y="456"/>
                  </a:cubicBezTo>
                  <a:cubicBezTo>
                    <a:pt x="88" y="451"/>
                    <a:pt x="96" y="449"/>
                    <a:pt x="100" y="453"/>
                  </a:cubicBezTo>
                  <a:cubicBezTo>
                    <a:pt x="105" y="457"/>
                    <a:pt x="105" y="465"/>
                    <a:pt x="101" y="473"/>
                  </a:cubicBezTo>
                  <a:cubicBezTo>
                    <a:pt x="101" y="473"/>
                    <a:pt x="101" y="473"/>
                    <a:pt x="101" y="473"/>
                  </a:cubicBezTo>
                  <a:cubicBezTo>
                    <a:pt x="105" y="476"/>
                    <a:pt x="109" y="479"/>
                    <a:pt x="113" y="481"/>
                  </a:cubicBezTo>
                  <a:cubicBezTo>
                    <a:pt x="113" y="481"/>
                    <a:pt x="113" y="482"/>
                    <a:pt x="113" y="482"/>
                  </a:cubicBezTo>
                  <a:cubicBezTo>
                    <a:pt x="119" y="476"/>
                    <a:pt x="126" y="473"/>
                    <a:pt x="131" y="476"/>
                  </a:cubicBezTo>
                  <a:cubicBezTo>
                    <a:pt x="137" y="479"/>
                    <a:pt x="138" y="487"/>
                    <a:pt x="135" y="496"/>
                  </a:cubicBezTo>
                  <a:cubicBezTo>
                    <a:pt x="135" y="496"/>
                    <a:pt x="135" y="496"/>
                    <a:pt x="135" y="496"/>
                  </a:cubicBezTo>
                  <a:cubicBezTo>
                    <a:pt x="139" y="498"/>
                    <a:pt x="144" y="500"/>
                    <a:pt x="148" y="502"/>
                  </a:cubicBezTo>
                  <a:cubicBezTo>
                    <a:pt x="148" y="502"/>
                    <a:pt x="148" y="502"/>
                    <a:pt x="148" y="502"/>
                  </a:cubicBezTo>
                  <a:cubicBezTo>
                    <a:pt x="153" y="495"/>
                    <a:pt x="160" y="492"/>
                    <a:pt x="166" y="494"/>
                  </a:cubicBezTo>
                  <a:cubicBezTo>
                    <a:pt x="171" y="496"/>
                    <a:pt x="174" y="504"/>
                    <a:pt x="172" y="513"/>
                  </a:cubicBezTo>
                  <a:cubicBezTo>
                    <a:pt x="173" y="513"/>
                    <a:pt x="173" y="513"/>
                    <a:pt x="173" y="513"/>
                  </a:cubicBezTo>
                  <a:cubicBezTo>
                    <a:pt x="177" y="514"/>
                    <a:pt x="182" y="516"/>
                    <a:pt x="186" y="517"/>
                  </a:cubicBezTo>
                  <a:cubicBezTo>
                    <a:pt x="186" y="518"/>
                    <a:pt x="186" y="518"/>
                    <a:pt x="186" y="518"/>
                  </a:cubicBezTo>
                  <a:cubicBezTo>
                    <a:pt x="190" y="510"/>
                    <a:pt x="196" y="505"/>
                    <a:pt x="202" y="506"/>
                  </a:cubicBezTo>
                  <a:cubicBezTo>
                    <a:pt x="208" y="508"/>
                    <a:pt x="212" y="515"/>
                    <a:pt x="212" y="524"/>
                  </a:cubicBezTo>
                  <a:cubicBezTo>
                    <a:pt x="212" y="524"/>
                    <a:pt x="212" y="524"/>
                    <a:pt x="212" y="524"/>
                  </a:cubicBezTo>
                  <a:cubicBezTo>
                    <a:pt x="217" y="525"/>
                    <a:pt x="221" y="526"/>
                    <a:pt x="226" y="527"/>
                  </a:cubicBezTo>
                  <a:cubicBezTo>
                    <a:pt x="226" y="527"/>
                    <a:pt x="226" y="527"/>
                    <a:pt x="226" y="527"/>
                  </a:cubicBezTo>
                  <a:cubicBezTo>
                    <a:pt x="229" y="518"/>
                    <a:pt x="234" y="512"/>
                    <a:pt x="240" y="512"/>
                  </a:cubicBezTo>
                  <a:cubicBezTo>
                    <a:pt x="247" y="513"/>
                    <a:pt x="252" y="520"/>
                    <a:pt x="253" y="529"/>
                  </a:cubicBezTo>
                  <a:cubicBezTo>
                    <a:pt x="253" y="529"/>
                    <a:pt x="253" y="529"/>
                    <a:pt x="253" y="529"/>
                  </a:cubicBezTo>
                  <a:cubicBezTo>
                    <a:pt x="258" y="530"/>
                    <a:pt x="262" y="530"/>
                    <a:pt x="267" y="530"/>
                  </a:cubicBezTo>
                  <a:cubicBezTo>
                    <a:pt x="267" y="530"/>
                    <a:pt x="267" y="530"/>
                    <a:pt x="267" y="530"/>
                  </a:cubicBezTo>
                  <a:cubicBezTo>
                    <a:pt x="268" y="520"/>
                    <a:pt x="273" y="513"/>
                    <a:pt x="279" y="513"/>
                  </a:cubicBezTo>
                  <a:cubicBezTo>
                    <a:pt x="286" y="512"/>
                    <a:pt x="292" y="519"/>
                    <a:pt x="294" y="528"/>
                  </a:cubicBezTo>
                  <a:cubicBezTo>
                    <a:pt x="294" y="528"/>
                    <a:pt x="294" y="528"/>
                    <a:pt x="294" y="528"/>
                  </a:cubicBezTo>
                  <a:cubicBezTo>
                    <a:pt x="299" y="528"/>
                    <a:pt x="303" y="527"/>
                    <a:pt x="308" y="526"/>
                  </a:cubicBezTo>
                  <a:cubicBezTo>
                    <a:pt x="308" y="526"/>
                    <a:pt x="308" y="526"/>
                    <a:pt x="308" y="526"/>
                  </a:cubicBezTo>
                  <a:cubicBezTo>
                    <a:pt x="307" y="517"/>
                    <a:pt x="311" y="509"/>
                    <a:pt x="317" y="507"/>
                  </a:cubicBezTo>
                  <a:cubicBezTo>
                    <a:pt x="324" y="505"/>
                    <a:pt x="331" y="511"/>
                    <a:pt x="335" y="520"/>
                  </a:cubicBezTo>
                  <a:cubicBezTo>
                    <a:pt x="335" y="520"/>
                    <a:pt x="335" y="520"/>
                    <a:pt x="335" y="520"/>
                  </a:cubicBezTo>
                  <a:cubicBezTo>
                    <a:pt x="339" y="519"/>
                    <a:pt x="344" y="518"/>
                    <a:pt x="348" y="516"/>
                  </a:cubicBezTo>
                  <a:cubicBezTo>
                    <a:pt x="348" y="516"/>
                    <a:pt x="348" y="516"/>
                    <a:pt x="348" y="516"/>
                  </a:cubicBezTo>
                  <a:cubicBezTo>
                    <a:pt x="346" y="507"/>
                    <a:pt x="348" y="498"/>
                    <a:pt x="354" y="495"/>
                  </a:cubicBezTo>
                  <a:cubicBezTo>
                    <a:pt x="360" y="493"/>
                    <a:pt x="369" y="497"/>
                    <a:pt x="374" y="506"/>
                  </a:cubicBezTo>
                  <a:cubicBezTo>
                    <a:pt x="378" y="504"/>
                    <a:pt x="382" y="502"/>
                    <a:pt x="386" y="500"/>
                  </a:cubicBezTo>
                  <a:cubicBezTo>
                    <a:pt x="386" y="500"/>
                    <a:pt x="386" y="500"/>
                    <a:pt x="386" y="500"/>
                  </a:cubicBezTo>
                  <a:cubicBezTo>
                    <a:pt x="382" y="491"/>
                    <a:pt x="383" y="482"/>
                    <a:pt x="389" y="478"/>
                  </a:cubicBezTo>
                  <a:cubicBezTo>
                    <a:pt x="395" y="474"/>
                    <a:pt x="406" y="479"/>
                    <a:pt x="413" y="490"/>
                  </a:cubicBezTo>
                  <a:cubicBezTo>
                    <a:pt x="412" y="489"/>
                    <a:pt x="411" y="487"/>
                    <a:pt x="411" y="486"/>
                  </a:cubicBezTo>
                  <a:cubicBezTo>
                    <a:pt x="414" y="484"/>
                    <a:pt x="418" y="481"/>
                    <a:pt x="422" y="479"/>
                  </a:cubicBezTo>
                  <a:cubicBezTo>
                    <a:pt x="422" y="480"/>
                    <a:pt x="423" y="481"/>
                    <a:pt x="424" y="482"/>
                  </a:cubicBezTo>
                  <a:cubicBezTo>
                    <a:pt x="416" y="473"/>
                    <a:pt x="414" y="461"/>
                    <a:pt x="420" y="455"/>
                  </a:cubicBezTo>
                  <a:cubicBezTo>
                    <a:pt x="426" y="450"/>
                    <a:pt x="438" y="454"/>
                    <a:pt x="446" y="463"/>
                  </a:cubicBezTo>
                  <a:cubicBezTo>
                    <a:pt x="445" y="462"/>
                    <a:pt x="444" y="462"/>
                    <a:pt x="444" y="461"/>
                  </a:cubicBezTo>
                  <a:cubicBezTo>
                    <a:pt x="447" y="458"/>
                    <a:pt x="450" y="455"/>
                    <a:pt x="453" y="451"/>
                  </a:cubicBezTo>
                  <a:cubicBezTo>
                    <a:pt x="454" y="452"/>
                    <a:pt x="455" y="453"/>
                    <a:pt x="456" y="454"/>
                  </a:cubicBezTo>
                  <a:cubicBezTo>
                    <a:pt x="446" y="446"/>
                    <a:pt x="443" y="434"/>
                    <a:pt x="448" y="428"/>
                  </a:cubicBezTo>
                  <a:cubicBezTo>
                    <a:pt x="453" y="422"/>
                    <a:pt x="465" y="424"/>
                    <a:pt x="475" y="432"/>
                  </a:cubicBezTo>
                  <a:cubicBezTo>
                    <a:pt x="474" y="431"/>
                    <a:pt x="473" y="431"/>
                    <a:pt x="472" y="430"/>
                  </a:cubicBezTo>
                  <a:cubicBezTo>
                    <a:pt x="475" y="427"/>
                    <a:pt x="478" y="423"/>
                    <a:pt x="480" y="420"/>
                  </a:cubicBezTo>
                  <a:cubicBezTo>
                    <a:pt x="481" y="420"/>
                    <a:pt x="482" y="421"/>
                    <a:pt x="483" y="421"/>
                  </a:cubicBezTo>
                  <a:cubicBezTo>
                    <a:pt x="472" y="415"/>
                    <a:pt x="467" y="404"/>
                    <a:pt x="471" y="397"/>
                  </a:cubicBezTo>
                  <a:cubicBezTo>
                    <a:pt x="475" y="390"/>
                    <a:pt x="487" y="390"/>
                    <a:pt x="498" y="397"/>
                  </a:cubicBezTo>
                  <a:cubicBezTo>
                    <a:pt x="497" y="396"/>
                    <a:pt x="496" y="396"/>
                    <a:pt x="496" y="396"/>
                  </a:cubicBezTo>
                  <a:cubicBezTo>
                    <a:pt x="498" y="392"/>
                    <a:pt x="500" y="388"/>
                    <a:pt x="502" y="384"/>
                  </a:cubicBezTo>
                  <a:cubicBezTo>
                    <a:pt x="492" y="379"/>
                    <a:pt x="486" y="370"/>
                    <a:pt x="488" y="363"/>
                  </a:cubicBezTo>
                  <a:cubicBezTo>
                    <a:pt x="491" y="356"/>
                    <a:pt x="503" y="353"/>
                    <a:pt x="515" y="358"/>
                  </a:cubicBezTo>
                  <a:cubicBezTo>
                    <a:pt x="515" y="358"/>
                    <a:pt x="514" y="358"/>
                    <a:pt x="513" y="357"/>
                  </a:cubicBezTo>
                  <a:cubicBezTo>
                    <a:pt x="515" y="353"/>
                    <a:pt x="516" y="349"/>
                    <a:pt x="518" y="345"/>
                  </a:cubicBezTo>
                  <a:cubicBezTo>
                    <a:pt x="518" y="345"/>
                    <a:pt x="518" y="345"/>
                    <a:pt x="518" y="345"/>
                  </a:cubicBezTo>
                  <a:cubicBezTo>
                    <a:pt x="506" y="341"/>
                    <a:pt x="499" y="333"/>
                    <a:pt x="501" y="326"/>
                  </a:cubicBezTo>
                  <a:cubicBezTo>
                    <a:pt x="502" y="319"/>
                    <a:pt x="513" y="315"/>
                    <a:pt x="525" y="317"/>
                  </a:cubicBezTo>
                  <a:cubicBezTo>
                    <a:pt x="526" y="313"/>
                    <a:pt x="526" y="308"/>
                    <a:pt x="527" y="304"/>
                  </a:cubicBezTo>
                  <a:cubicBezTo>
                    <a:pt x="515" y="302"/>
                    <a:pt x="506" y="296"/>
                    <a:pt x="507" y="288"/>
                  </a:cubicBezTo>
                  <a:cubicBezTo>
                    <a:pt x="507" y="280"/>
                    <a:pt x="518" y="275"/>
                    <a:pt x="530" y="275"/>
                  </a:cubicBezTo>
                  <a:close/>
                  <a:moveTo>
                    <a:pt x="379" y="111"/>
                  </a:moveTo>
                  <a:cubicBezTo>
                    <a:pt x="396" y="101"/>
                    <a:pt x="422" y="123"/>
                    <a:pt x="442" y="154"/>
                  </a:cubicBezTo>
                  <a:cubicBezTo>
                    <a:pt x="462" y="185"/>
                    <a:pt x="470" y="219"/>
                    <a:pt x="453" y="230"/>
                  </a:cubicBezTo>
                  <a:cubicBezTo>
                    <a:pt x="439" y="239"/>
                    <a:pt x="403" y="219"/>
                    <a:pt x="385" y="190"/>
                  </a:cubicBezTo>
                  <a:cubicBezTo>
                    <a:pt x="366" y="160"/>
                    <a:pt x="364" y="120"/>
                    <a:pt x="379" y="111"/>
                  </a:cubicBezTo>
                  <a:close/>
                  <a:moveTo>
                    <a:pt x="258" y="57"/>
                  </a:moveTo>
                  <a:cubicBezTo>
                    <a:pt x="295" y="55"/>
                    <a:pt x="328" y="65"/>
                    <a:pt x="329" y="85"/>
                  </a:cubicBezTo>
                  <a:cubicBezTo>
                    <a:pt x="329" y="101"/>
                    <a:pt x="295" y="122"/>
                    <a:pt x="260" y="124"/>
                  </a:cubicBezTo>
                  <a:cubicBezTo>
                    <a:pt x="225" y="125"/>
                    <a:pt x="189" y="107"/>
                    <a:pt x="189" y="90"/>
                  </a:cubicBezTo>
                  <a:cubicBezTo>
                    <a:pt x="188" y="70"/>
                    <a:pt x="221" y="58"/>
                    <a:pt x="258" y="57"/>
                  </a:cubicBezTo>
                  <a:close/>
                  <a:moveTo>
                    <a:pt x="81" y="167"/>
                  </a:moveTo>
                  <a:cubicBezTo>
                    <a:pt x="98" y="135"/>
                    <a:pt x="123" y="111"/>
                    <a:pt x="141" y="120"/>
                  </a:cubicBezTo>
                  <a:cubicBezTo>
                    <a:pt x="156" y="128"/>
                    <a:pt x="157" y="168"/>
                    <a:pt x="140" y="199"/>
                  </a:cubicBezTo>
                  <a:cubicBezTo>
                    <a:pt x="124" y="230"/>
                    <a:pt x="90" y="251"/>
                    <a:pt x="76" y="244"/>
                  </a:cubicBezTo>
                  <a:cubicBezTo>
                    <a:pt x="58" y="234"/>
                    <a:pt x="64" y="200"/>
                    <a:pt x="81" y="167"/>
                  </a:cubicBezTo>
                  <a:close/>
                  <a:moveTo>
                    <a:pt x="152" y="419"/>
                  </a:moveTo>
                  <a:cubicBezTo>
                    <a:pt x="135" y="429"/>
                    <a:pt x="108" y="407"/>
                    <a:pt x="89" y="376"/>
                  </a:cubicBezTo>
                  <a:cubicBezTo>
                    <a:pt x="69" y="344"/>
                    <a:pt x="61" y="311"/>
                    <a:pt x="78" y="300"/>
                  </a:cubicBezTo>
                  <a:cubicBezTo>
                    <a:pt x="92" y="291"/>
                    <a:pt x="127" y="310"/>
                    <a:pt x="146" y="340"/>
                  </a:cubicBezTo>
                  <a:cubicBezTo>
                    <a:pt x="164" y="370"/>
                    <a:pt x="166" y="410"/>
                    <a:pt x="152" y="419"/>
                  </a:cubicBezTo>
                  <a:close/>
                  <a:moveTo>
                    <a:pt x="273" y="473"/>
                  </a:moveTo>
                  <a:cubicBezTo>
                    <a:pt x="236" y="475"/>
                    <a:pt x="203" y="465"/>
                    <a:pt x="202" y="445"/>
                  </a:cubicBezTo>
                  <a:cubicBezTo>
                    <a:pt x="201" y="428"/>
                    <a:pt x="236" y="407"/>
                    <a:pt x="270" y="406"/>
                  </a:cubicBezTo>
                  <a:cubicBezTo>
                    <a:pt x="305" y="405"/>
                    <a:pt x="341" y="423"/>
                    <a:pt x="342" y="440"/>
                  </a:cubicBezTo>
                  <a:cubicBezTo>
                    <a:pt x="342" y="460"/>
                    <a:pt x="310" y="472"/>
                    <a:pt x="273" y="473"/>
                  </a:cubicBezTo>
                  <a:close/>
                  <a:moveTo>
                    <a:pt x="332" y="372"/>
                  </a:moveTo>
                  <a:cubicBezTo>
                    <a:pt x="273" y="409"/>
                    <a:pt x="195" y="391"/>
                    <a:pt x="158" y="332"/>
                  </a:cubicBezTo>
                  <a:cubicBezTo>
                    <a:pt x="121" y="273"/>
                    <a:pt x="139" y="195"/>
                    <a:pt x="198" y="158"/>
                  </a:cubicBezTo>
                  <a:cubicBezTo>
                    <a:pt x="257" y="121"/>
                    <a:pt x="335" y="139"/>
                    <a:pt x="372" y="198"/>
                  </a:cubicBezTo>
                  <a:cubicBezTo>
                    <a:pt x="409" y="257"/>
                    <a:pt x="391" y="335"/>
                    <a:pt x="332" y="372"/>
                  </a:cubicBezTo>
                  <a:close/>
                  <a:moveTo>
                    <a:pt x="450" y="362"/>
                  </a:moveTo>
                  <a:cubicBezTo>
                    <a:pt x="432" y="395"/>
                    <a:pt x="407" y="419"/>
                    <a:pt x="390" y="410"/>
                  </a:cubicBezTo>
                  <a:cubicBezTo>
                    <a:pt x="375" y="402"/>
                    <a:pt x="374" y="362"/>
                    <a:pt x="390" y="331"/>
                  </a:cubicBezTo>
                  <a:cubicBezTo>
                    <a:pt x="406" y="300"/>
                    <a:pt x="440" y="278"/>
                    <a:pt x="455" y="286"/>
                  </a:cubicBezTo>
                  <a:cubicBezTo>
                    <a:pt x="473" y="296"/>
                    <a:pt x="467" y="330"/>
                    <a:pt x="450" y="362"/>
                  </a:cubicBezTo>
                  <a:close/>
                </a:path>
              </a:pathLst>
            </a:custGeom>
            <a:grpFill/>
            <a:ln w="9525">
              <a:noFill/>
              <a:round/>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8" name="Rectangle 11"/>
            <p:cNvSpPr>
              <a:spLocks noChangeArrowheads="1"/>
            </p:cNvSpPr>
            <p:nvPr/>
          </p:nvSpPr>
          <p:spPr bwMode="auto">
            <a:xfrm>
              <a:off x="14318045" y="13197986"/>
              <a:ext cx="2906" cy="2908"/>
            </a:xfrm>
            <a:prstGeom prst="rect">
              <a:avLst/>
            </a:prstGeom>
            <a:grpFill/>
            <a:ln w="9525">
              <a:noFill/>
              <a:miter lim="800000"/>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9" name="Freeform 15"/>
            <p:cNvSpPr>
              <a:spLocks noEditPoints="1"/>
            </p:cNvSpPr>
            <p:nvPr/>
          </p:nvSpPr>
          <p:spPr bwMode="auto">
            <a:xfrm rot="21096381">
              <a:off x="9145884" y="7202600"/>
              <a:ext cx="3657600" cy="3657600"/>
            </a:xfrm>
            <a:custGeom>
              <a:avLst/>
              <a:gdLst>
                <a:gd name="T0" fmla="*/ 506 w 535"/>
                <a:gd name="T1" fmla="*/ 324 h 537"/>
                <a:gd name="T2" fmla="*/ 513 w 535"/>
                <a:gd name="T3" fmla="*/ 279 h 537"/>
                <a:gd name="T4" fmla="*/ 510 w 535"/>
                <a:gd name="T5" fmla="*/ 234 h 537"/>
                <a:gd name="T6" fmla="*/ 500 w 535"/>
                <a:gd name="T7" fmla="*/ 190 h 537"/>
                <a:gd name="T8" fmla="*/ 482 w 535"/>
                <a:gd name="T9" fmla="*/ 149 h 537"/>
                <a:gd name="T10" fmla="*/ 456 w 535"/>
                <a:gd name="T11" fmla="*/ 112 h 537"/>
                <a:gd name="T12" fmla="*/ 424 w 535"/>
                <a:gd name="T13" fmla="*/ 80 h 537"/>
                <a:gd name="T14" fmla="*/ 387 w 535"/>
                <a:gd name="T15" fmla="*/ 54 h 537"/>
                <a:gd name="T16" fmla="*/ 345 w 535"/>
                <a:gd name="T17" fmla="*/ 36 h 537"/>
                <a:gd name="T18" fmla="*/ 301 w 535"/>
                <a:gd name="T19" fmla="*/ 26 h 537"/>
                <a:gd name="T20" fmla="*/ 256 w 535"/>
                <a:gd name="T21" fmla="*/ 24 h 537"/>
                <a:gd name="T22" fmla="*/ 211 w 535"/>
                <a:gd name="T23" fmla="*/ 30 h 537"/>
                <a:gd name="T24" fmla="*/ 168 w 535"/>
                <a:gd name="T25" fmla="*/ 44 h 537"/>
                <a:gd name="T26" fmla="*/ 129 w 535"/>
                <a:gd name="T27" fmla="*/ 66 h 537"/>
                <a:gd name="T28" fmla="*/ 94 w 535"/>
                <a:gd name="T29" fmla="*/ 95 h 537"/>
                <a:gd name="T30" fmla="*/ 65 w 535"/>
                <a:gd name="T31" fmla="*/ 130 h 537"/>
                <a:gd name="T32" fmla="*/ 43 w 535"/>
                <a:gd name="T33" fmla="*/ 170 h 537"/>
                <a:gd name="T34" fmla="*/ 29 w 535"/>
                <a:gd name="T35" fmla="*/ 213 h 537"/>
                <a:gd name="T36" fmla="*/ 23 w 535"/>
                <a:gd name="T37" fmla="*/ 258 h 537"/>
                <a:gd name="T38" fmla="*/ 25 w 535"/>
                <a:gd name="T39" fmla="*/ 303 h 537"/>
                <a:gd name="T40" fmla="*/ 35 w 535"/>
                <a:gd name="T41" fmla="*/ 347 h 537"/>
                <a:gd name="T42" fmla="*/ 54 w 535"/>
                <a:gd name="T43" fmla="*/ 388 h 537"/>
                <a:gd name="T44" fmla="*/ 79 w 535"/>
                <a:gd name="T45" fmla="*/ 425 h 537"/>
                <a:gd name="T46" fmla="*/ 111 w 535"/>
                <a:gd name="T47" fmla="*/ 457 h 537"/>
                <a:gd name="T48" fmla="*/ 149 w 535"/>
                <a:gd name="T49" fmla="*/ 483 h 537"/>
                <a:gd name="T50" fmla="*/ 190 w 535"/>
                <a:gd name="T51" fmla="*/ 501 h 537"/>
                <a:gd name="T52" fmla="*/ 234 w 535"/>
                <a:gd name="T53" fmla="*/ 511 h 537"/>
                <a:gd name="T54" fmla="*/ 279 w 535"/>
                <a:gd name="T55" fmla="*/ 513 h 537"/>
                <a:gd name="T56" fmla="*/ 324 w 535"/>
                <a:gd name="T57" fmla="*/ 507 h 537"/>
                <a:gd name="T58" fmla="*/ 367 w 535"/>
                <a:gd name="T59" fmla="*/ 493 h 537"/>
                <a:gd name="T60" fmla="*/ 407 w 535"/>
                <a:gd name="T61" fmla="*/ 471 h 537"/>
                <a:gd name="T62" fmla="*/ 441 w 535"/>
                <a:gd name="T63" fmla="*/ 442 h 537"/>
                <a:gd name="T64" fmla="*/ 470 w 535"/>
                <a:gd name="T65" fmla="*/ 407 h 537"/>
                <a:gd name="T66" fmla="*/ 492 w 535"/>
                <a:gd name="T67" fmla="*/ 367 h 537"/>
                <a:gd name="T68" fmla="*/ 427 w 535"/>
                <a:gd name="T69" fmla="*/ 123 h 537"/>
                <a:gd name="T70" fmla="*/ 384 w 535"/>
                <a:gd name="T71" fmla="*/ 122 h 537"/>
                <a:gd name="T72" fmla="*/ 275 w 535"/>
                <a:gd name="T73" fmla="*/ 113 h 537"/>
                <a:gd name="T74" fmla="*/ 123 w 535"/>
                <a:gd name="T75" fmla="*/ 110 h 537"/>
                <a:gd name="T76" fmla="*/ 121 w 535"/>
                <a:gd name="T77" fmla="*/ 152 h 537"/>
                <a:gd name="T78" fmla="*/ 53 w 535"/>
                <a:gd name="T79" fmla="*/ 259 h 537"/>
                <a:gd name="T80" fmla="*/ 81 w 535"/>
                <a:gd name="T81" fmla="*/ 290 h 537"/>
                <a:gd name="T82" fmla="*/ 111 w 535"/>
                <a:gd name="T83" fmla="*/ 371 h 537"/>
                <a:gd name="T84" fmla="*/ 258 w 535"/>
                <a:gd name="T85" fmla="*/ 483 h 537"/>
                <a:gd name="T86" fmla="*/ 289 w 535"/>
                <a:gd name="T87" fmla="*/ 455 h 537"/>
                <a:gd name="T88" fmla="*/ 176 w 535"/>
                <a:gd name="T89" fmla="*/ 168 h 537"/>
                <a:gd name="T90" fmla="*/ 167 w 535"/>
                <a:gd name="T91" fmla="*/ 361 h 537"/>
                <a:gd name="T92" fmla="*/ 372 w 535"/>
                <a:gd name="T93" fmla="*/ 383 h 537"/>
                <a:gd name="T94" fmla="*/ 451 w 535"/>
                <a:gd name="T95" fmla="*/ 307 h 537"/>
                <a:gd name="T96" fmla="*/ 483 w 535"/>
                <a:gd name="T97" fmla="*/ 27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5" h="537">
                  <a:moveTo>
                    <a:pt x="500" y="346"/>
                  </a:moveTo>
                  <a:cubicBezTo>
                    <a:pt x="526" y="342"/>
                    <a:pt x="526" y="342"/>
                    <a:pt x="526" y="342"/>
                  </a:cubicBezTo>
                  <a:cubicBezTo>
                    <a:pt x="506" y="324"/>
                    <a:pt x="506" y="324"/>
                    <a:pt x="506" y="324"/>
                  </a:cubicBezTo>
                  <a:cubicBezTo>
                    <a:pt x="499" y="318"/>
                    <a:pt x="501" y="306"/>
                    <a:pt x="510" y="302"/>
                  </a:cubicBezTo>
                  <a:cubicBezTo>
                    <a:pt x="535" y="293"/>
                    <a:pt x="535" y="293"/>
                    <a:pt x="535" y="293"/>
                  </a:cubicBezTo>
                  <a:cubicBezTo>
                    <a:pt x="513" y="279"/>
                    <a:pt x="513" y="279"/>
                    <a:pt x="513" y="279"/>
                  </a:cubicBezTo>
                  <a:cubicBezTo>
                    <a:pt x="504" y="274"/>
                    <a:pt x="504" y="262"/>
                    <a:pt x="513" y="257"/>
                  </a:cubicBezTo>
                  <a:cubicBezTo>
                    <a:pt x="535" y="244"/>
                    <a:pt x="535" y="244"/>
                    <a:pt x="535" y="244"/>
                  </a:cubicBezTo>
                  <a:cubicBezTo>
                    <a:pt x="510" y="234"/>
                    <a:pt x="510" y="234"/>
                    <a:pt x="510" y="234"/>
                  </a:cubicBezTo>
                  <a:cubicBezTo>
                    <a:pt x="501" y="231"/>
                    <a:pt x="499" y="219"/>
                    <a:pt x="506" y="212"/>
                  </a:cubicBezTo>
                  <a:cubicBezTo>
                    <a:pt x="526" y="195"/>
                    <a:pt x="526" y="195"/>
                    <a:pt x="526" y="195"/>
                  </a:cubicBezTo>
                  <a:cubicBezTo>
                    <a:pt x="500" y="190"/>
                    <a:pt x="500" y="190"/>
                    <a:pt x="500" y="190"/>
                  </a:cubicBezTo>
                  <a:cubicBezTo>
                    <a:pt x="490" y="189"/>
                    <a:pt x="486" y="177"/>
                    <a:pt x="492" y="170"/>
                  </a:cubicBezTo>
                  <a:cubicBezTo>
                    <a:pt x="508" y="149"/>
                    <a:pt x="508" y="149"/>
                    <a:pt x="508" y="149"/>
                  </a:cubicBezTo>
                  <a:cubicBezTo>
                    <a:pt x="482" y="149"/>
                    <a:pt x="482" y="149"/>
                    <a:pt x="482" y="149"/>
                  </a:cubicBezTo>
                  <a:cubicBezTo>
                    <a:pt x="472" y="149"/>
                    <a:pt x="465" y="139"/>
                    <a:pt x="470" y="130"/>
                  </a:cubicBezTo>
                  <a:cubicBezTo>
                    <a:pt x="482" y="106"/>
                    <a:pt x="482" y="106"/>
                    <a:pt x="482" y="106"/>
                  </a:cubicBezTo>
                  <a:cubicBezTo>
                    <a:pt x="456" y="112"/>
                    <a:pt x="456" y="112"/>
                    <a:pt x="456" y="112"/>
                  </a:cubicBezTo>
                  <a:cubicBezTo>
                    <a:pt x="446" y="114"/>
                    <a:pt x="438" y="105"/>
                    <a:pt x="441" y="95"/>
                  </a:cubicBezTo>
                  <a:cubicBezTo>
                    <a:pt x="449" y="70"/>
                    <a:pt x="449" y="70"/>
                    <a:pt x="449" y="70"/>
                  </a:cubicBezTo>
                  <a:cubicBezTo>
                    <a:pt x="424" y="80"/>
                    <a:pt x="424" y="80"/>
                    <a:pt x="424" y="80"/>
                  </a:cubicBezTo>
                  <a:cubicBezTo>
                    <a:pt x="415" y="83"/>
                    <a:pt x="405" y="76"/>
                    <a:pt x="406" y="66"/>
                  </a:cubicBezTo>
                  <a:cubicBezTo>
                    <a:pt x="409" y="40"/>
                    <a:pt x="409" y="40"/>
                    <a:pt x="409" y="40"/>
                  </a:cubicBezTo>
                  <a:cubicBezTo>
                    <a:pt x="387" y="54"/>
                    <a:pt x="387" y="54"/>
                    <a:pt x="387" y="54"/>
                  </a:cubicBezTo>
                  <a:cubicBezTo>
                    <a:pt x="378" y="59"/>
                    <a:pt x="367" y="54"/>
                    <a:pt x="367" y="44"/>
                  </a:cubicBezTo>
                  <a:cubicBezTo>
                    <a:pt x="365" y="18"/>
                    <a:pt x="365" y="18"/>
                    <a:pt x="365" y="18"/>
                  </a:cubicBezTo>
                  <a:cubicBezTo>
                    <a:pt x="345" y="36"/>
                    <a:pt x="345" y="36"/>
                    <a:pt x="345" y="36"/>
                  </a:cubicBezTo>
                  <a:cubicBezTo>
                    <a:pt x="338" y="43"/>
                    <a:pt x="326" y="39"/>
                    <a:pt x="324" y="30"/>
                  </a:cubicBezTo>
                  <a:cubicBezTo>
                    <a:pt x="317" y="4"/>
                    <a:pt x="317" y="4"/>
                    <a:pt x="317" y="4"/>
                  </a:cubicBezTo>
                  <a:cubicBezTo>
                    <a:pt x="301" y="26"/>
                    <a:pt x="301" y="26"/>
                    <a:pt x="301" y="26"/>
                  </a:cubicBezTo>
                  <a:cubicBezTo>
                    <a:pt x="295" y="34"/>
                    <a:pt x="283" y="32"/>
                    <a:pt x="279" y="24"/>
                  </a:cubicBezTo>
                  <a:cubicBezTo>
                    <a:pt x="267" y="0"/>
                    <a:pt x="267" y="0"/>
                    <a:pt x="267" y="0"/>
                  </a:cubicBezTo>
                  <a:cubicBezTo>
                    <a:pt x="256" y="24"/>
                    <a:pt x="256" y="24"/>
                    <a:pt x="256" y="24"/>
                  </a:cubicBezTo>
                  <a:cubicBezTo>
                    <a:pt x="252" y="32"/>
                    <a:pt x="240" y="34"/>
                    <a:pt x="234" y="26"/>
                  </a:cubicBezTo>
                  <a:cubicBezTo>
                    <a:pt x="218" y="4"/>
                    <a:pt x="218" y="4"/>
                    <a:pt x="218" y="4"/>
                  </a:cubicBezTo>
                  <a:cubicBezTo>
                    <a:pt x="211" y="30"/>
                    <a:pt x="211" y="30"/>
                    <a:pt x="211" y="30"/>
                  </a:cubicBezTo>
                  <a:cubicBezTo>
                    <a:pt x="209" y="39"/>
                    <a:pt x="197" y="43"/>
                    <a:pt x="190" y="36"/>
                  </a:cubicBezTo>
                  <a:cubicBezTo>
                    <a:pt x="170" y="18"/>
                    <a:pt x="170" y="18"/>
                    <a:pt x="170" y="18"/>
                  </a:cubicBezTo>
                  <a:cubicBezTo>
                    <a:pt x="168" y="44"/>
                    <a:pt x="168" y="44"/>
                    <a:pt x="168" y="44"/>
                  </a:cubicBezTo>
                  <a:cubicBezTo>
                    <a:pt x="168" y="54"/>
                    <a:pt x="157" y="60"/>
                    <a:pt x="148" y="54"/>
                  </a:cubicBezTo>
                  <a:cubicBezTo>
                    <a:pt x="126" y="40"/>
                    <a:pt x="126" y="40"/>
                    <a:pt x="126" y="40"/>
                  </a:cubicBezTo>
                  <a:cubicBezTo>
                    <a:pt x="129" y="66"/>
                    <a:pt x="129" y="66"/>
                    <a:pt x="129" y="66"/>
                  </a:cubicBezTo>
                  <a:cubicBezTo>
                    <a:pt x="130" y="76"/>
                    <a:pt x="120" y="84"/>
                    <a:pt x="111" y="80"/>
                  </a:cubicBezTo>
                  <a:cubicBezTo>
                    <a:pt x="86" y="70"/>
                    <a:pt x="86" y="70"/>
                    <a:pt x="86" y="70"/>
                  </a:cubicBezTo>
                  <a:cubicBezTo>
                    <a:pt x="94" y="95"/>
                    <a:pt x="94" y="95"/>
                    <a:pt x="94" y="95"/>
                  </a:cubicBezTo>
                  <a:cubicBezTo>
                    <a:pt x="97" y="105"/>
                    <a:pt x="89" y="114"/>
                    <a:pt x="79" y="112"/>
                  </a:cubicBezTo>
                  <a:cubicBezTo>
                    <a:pt x="53" y="107"/>
                    <a:pt x="53" y="107"/>
                    <a:pt x="53" y="107"/>
                  </a:cubicBezTo>
                  <a:cubicBezTo>
                    <a:pt x="65" y="130"/>
                    <a:pt x="65" y="130"/>
                    <a:pt x="65" y="130"/>
                  </a:cubicBezTo>
                  <a:cubicBezTo>
                    <a:pt x="70" y="139"/>
                    <a:pt x="63" y="149"/>
                    <a:pt x="54" y="149"/>
                  </a:cubicBezTo>
                  <a:cubicBezTo>
                    <a:pt x="27" y="149"/>
                    <a:pt x="27" y="149"/>
                    <a:pt x="27" y="149"/>
                  </a:cubicBezTo>
                  <a:cubicBezTo>
                    <a:pt x="43" y="170"/>
                    <a:pt x="43" y="170"/>
                    <a:pt x="43" y="170"/>
                  </a:cubicBezTo>
                  <a:cubicBezTo>
                    <a:pt x="49" y="178"/>
                    <a:pt x="45" y="189"/>
                    <a:pt x="35" y="191"/>
                  </a:cubicBezTo>
                  <a:cubicBezTo>
                    <a:pt x="9" y="195"/>
                    <a:pt x="9" y="195"/>
                    <a:pt x="9" y="195"/>
                  </a:cubicBezTo>
                  <a:cubicBezTo>
                    <a:pt x="29" y="213"/>
                    <a:pt x="29" y="213"/>
                    <a:pt x="29" y="213"/>
                  </a:cubicBezTo>
                  <a:cubicBezTo>
                    <a:pt x="36" y="219"/>
                    <a:pt x="34" y="231"/>
                    <a:pt x="25" y="235"/>
                  </a:cubicBezTo>
                  <a:cubicBezTo>
                    <a:pt x="0" y="244"/>
                    <a:pt x="0" y="244"/>
                    <a:pt x="0" y="244"/>
                  </a:cubicBezTo>
                  <a:cubicBezTo>
                    <a:pt x="23" y="258"/>
                    <a:pt x="23" y="258"/>
                    <a:pt x="23" y="258"/>
                  </a:cubicBezTo>
                  <a:cubicBezTo>
                    <a:pt x="31" y="263"/>
                    <a:pt x="31" y="275"/>
                    <a:pt x="23" y="280"/>
                  </a:cubicBezTo>
                  <a:cubicBezTo>
                    <a:pt x="0" y="294"/>
                    <a:pt x="0" y="294"/>
                    <a:pt x="0" y="294"/>
                  </a:cubicBezTo>
                  <a:cubicBezTo>
                    <a:pt x="25" y="303"/>
                    <a:pt x="25" y="303"/>
                    <a:pt x="25" y="303"/>
                  </a:cubicBezTo>
                  <a:cubicBezTo>
                    <a:pt x="34" y="306"/>
                    <a:pt x="36" y="318"/>
                    <a:pt x="29" y="325"/>
                  </a:cubicBezTo>
                  <a:cubicBezTo>
                    <a:pt x="9" y="342"/>
                    <a:pt x="9" y="342"/>
                    <a:pt x="9" y="342"/>
                  </a:cubicBezTo>
                  <a:cubicBezTo>
                    <a:pt x="35" y="347"/>
                    <a:pt x="35" y="347"/>
                    <a:pt x="35" y="347"/>
                  </a:cubicBezTo>
                  <a:cubicBezTo>
                    <a:pt x="45" y="348"/>
                    <a:pt x="49" y="360"/>
                    <a:pt x="43" y="368"/>
                  </a:cubicBezTo>
                  <a:cubicBezTo>
                    <a:pt x="27" y="389"/>
                    <a:pt x="27" y="389"/>
                    <a:pt x="27" y="389"/>
                  </a:cubicBezTo>
                  <a:cubicBezTo>
                    <a:pt x="54" y="388"/>
                    <a:pt x="54" y="388"/>
                    <a:pt x="54" y="388"/>
                  </a:cubicBezTo>
                  <a:cubicBezTo>
                    <a:pt x="63" y="388"/>
                    <a:pt x="70" y="398"/>
                    <a:pt x="65" y="407"/>
                  </a:cubicBezTo>
                  <a:cubicBezTo>
                    <a:pt x="53" y="431"/>
                    <a:pt x="53" y="431"/>
                    <a:pt x="53" y="431"/>
                  </a:cubicBezTo>
                  <a:cubicBezTo>
                    <a:pt x="79" y="425"/>
                    <a:pt x="79" y="425"/>
                    <a:pt x="79" y="425"/>
                  </a:cubicBezTo>
                  <a:cubicBezTo>
                    <a:pt x="89" y="424"/>
                    <a:pt x="97" y="432"/>
                    <a:pt x="94" y="442"/>
                  </a:cubicBezTo>
                  <a:cubicBezTo>
                    <a:pt x="87" y="467"/>
                    <a:pt x="87" y="467"/>
                    <a:pt x="87" y="467"/>
                  </a:cubicBezTo>
                  <a:cubicBezTo>
                    <a:pt x="111" y="457"/>
                    <a:pt x="111" y="457"/>
                    <a:pt x="111" y="457"/>
                  </a:cubicBezTo>
                  <a:cubicBezTo>
                    <a:pt x="120" y="454"/>
                    <a:pt x="130" y="461"/>
                    <a:pt x="129" y="471"/>
                  </a:cubicBezTo>
                  <a:cubicBezTo>
                    <a:pt x="126" y="497"/>
                    <a:pt x="126" y="497"/>
                    <a:pt x="126" y="497"/>
                  </a:cubicBezTo>
                  <a:cubicBezTo>
                    <a:pt x="149" y="483"/>
                    <a:pt x="149" y="483"/>
                    <a:pt x="149" y="483"/>
                  </a:cubicBezTo>
                  <a:cubicBezTo>
                    <a:pt x="157" y="478"/>
                    <a:pt x="168" y="483"/>
                    <a:pt x="169" y="493"/>
                  </a:cubicBezTo>
                  <a:cubicBezTo>
                    <a:pt x="171" y="519"/>
                    <a:pt x="171" y="519"/>
                    <a:pt x="171" y="519"/>
                  </a:cubicBezTo>
                  <a:cubicBezTo>
                    <a:pt x="190" y="501"/>
                    <a:pt x="190" y="501"/>
                    <a:pt x="190" y="501"/>
                  </a:cubicBezTo>
                  <a:cubicBezTo>
                    <a:pt x="197" y="494"/>
                    <a:pt x="209" y="498"/>
                    <a:pt x="212" y="507"/>
                  </a:cubicBezTo>
                  <a:cubicBezTo>
                    <a:pt x="218" y="533"/>
                    <a:pt x="218" y="533"/>
                    <a:pt x="218" y="533"/>
                  </a:cubicBezTo>
                  <a:cubicBezTo>
                    <a:pt x="234" y="511"/>
                    <a:pt x="234" y="511"/>
                    <a:pt x="234" y="511"/>
                  </a:cubicBezTo>
                  <a:cubicBezTo>
                    <a:pt x="240" y="504"/>
                    <a:pt x="252" y="505"/>
                    <a:pt x="256" y="513"/>
                  </a:cubicBezTo>
                  <a:cubicBezTo>
                    <a:pt x="268" y="537"/>
                    <a:pt x="268" y="537"/>
                    <a:pt x="268" y="537"/>
                  </a:cubicBezTo>
                  <a:cubicBezTo>
                    <a:pt x="279" y="513"/>
                    <a:pt x="279" y="513"/>
                    <a:pt x="279" y="513"/>
                  </a:cubicBezTo>
                  <a:cubicBezTo>
                    <a:pt x="284" y="505"/>
                    <a:pt x="296" y="503"/>
                    <a:pt x="302" y="511"/>
                  </a:cubicBezTo>
                  <a:cubicBezTo>
                    <a:pt x="317" y="533"/>
                    <a:pt x="317" y="533"/>
                    <a:pt x="317" y="533"/>
                  </a:cubicBezTo>
                  <a:cubicBezTo>
                    <a:pt x="324" y="507"/>
                    <a:pt x="324" y="507"/>
                    <a:pt x="324" y="507"/>
                  </a:cubicBezTo>
                  <a:cubicBezTo>
                    <a:pt x="327" y="498"/>
                    <a:pt x="338" y="494"/>
                    <a:pt x="346" y="501"/>
                  </a:cubicBezTo>
                  <a:cubicBezTo>
                    <a:pt x="365" y="519"/>
                    <a:pt x="365" y="519"/>
                    <a:pt x="365" y="519"/>
                  </a:cubicBezTo>
                  <a:cubicBezTo>
                    <a:pt x="367" y="493"/>
                    <a:pt x="367" y="493"/>
                    <a:pt x="367" y="493"/>
                  </a:cubicBezTo>
                  <a:cubicBezTo>
                    <a:pt x="368" y="483"/>
                    <a:pt x="379" y="477"/>
                    <a:pt x="387" y="483"/>
                  </a:cubicBezTo>
                  <a:cubicBezTo>
                    <a:pt x="409" y="497"/>
                    <a:pt x="409" y="497"/>
                    <a:pt x="409" y="497"/>
                  </a:cubicBezTo>
                  <a:cubicBezTo>
                    <a:pt x="407" y="471"/>
                    <a:pt x="407" y="471"/>
                    <a:pt x="407" y="471"/>
                  </a:cubicBezTo>
                  <a:cubicBezTo>
                    <a:pt x="406" y="461"/>
                    <a:pt x="415" y="454"/>
                    <a:pt x="424" y="457"/>
                  </a:cubicBezTo>
                  <a:cubicBezTo>
                    <a:pt x="449" y="467"/>
                    <a:pt x="449" y="467"/>
                    <a:pt x="449" y="467"/>
                  </a:cubicBezTo>
                  <a:cubicBezTo>
                    <a:pt x="441" y="442"/>
                    <a:pt x="441" y="442"/>
                    <a:pt x="441" y="442"/>
                  </a:cubicBezTo>
                  <a:cubicBezTo>
                    <a:pt x="438" y="432"/>
                    <a:pt x="447" y="423"/>
                    <a:pt x="456" y="425"/>
                  </a:cubicBezTo>
                  <a:cubicBezTo>
                    <a:pt x="482" y="430"/>
                    <a:pt x="482" y="430"/>
                    <a:pt x="482" y="430"/>
                  </a:cubicBezTo>
                  <a:cubicBezTo>
                    <a:pt x="470" y="407"/>
                    <a:pt x="470" y="407"/>
                    <a:pt x="470" y="407"/>
                  </a:cubicBezTo>
                  <a:cubicBezTo>
                    <a:pt x="466" y="398"/>
                    <a:pt x="472" y="388"/>
                    <a:pt x="482" y="388"/>
                  </a:cubicBezTo>
                  <a:cubicBezTo>
                    <a:pt x="508" y="388"/>
                    <a:pt x="508" y="388"/>
                    <a:pt x="508" y="388"/>
                  </a:cubicBezTo>
                  <a:cubicBezTo>
                    <a:pt x="492" y="367"/>
                    <a:pt x="492" y="367"/>
                    <a:pt x="492" y="367"/>
                  </a:cubicBezTo>
                  <a:cubicBezTo>
                    <a:pt x="486" y="359"/>
                    <a:pt x="490" y="348"/>
                    <a:pt x="500" y="346"/>
                  </a:cubicBezTo>
                  <a:close/>
                  <a:moveTo>
                    <a:pt x="384" y="122"/>
                  </a:moveTo>
                  <a:cubicBezTo>
                    <a:pt x="397" y="110"/>
                    <a:pt x="415" y="111"/>
                    <a:pt x="427" y="123"/>
                  </a:cubicBezTo>
                  <a:cubicBezTo>
                    <a:pt x="438" y="136"/>
                    <a:pt x="437" y="155"/>
                    <a:pt x="425" y="166"/>
                  </a:cubicBezTo>
                  <a:cubicBezTo>
                    <a:pt x="412" y="177"/>
                    <a:pt x="394" y="176"/>
                    <a:pt x="382" y="164"/>
                  </a:cubicBezTo>
                  <a:cubicBezTo>
                    <a:pt x="371" y="152"/>
                    <a:pt x="372" y="133"/>
                    <a:pt x="384" y="122"/>
                  </a:cubicBezTo>
                  <a:close/>
                  <a:moveTo>
                    <a:pt x="277" y="54"/>
                  </a:moveTo>
                  <a:cubicBezTo>
                    <a:pt x="294" y="54"/>
                    <a:pt x="307" y="68"/>
                    <a:pt x="306" y="85"/>
                  </a:cubicBezTo>
                  <a:cubicBezTo>
                    <a:pt x="305" y="101"/>
                    <a:pt x="291" y="114"/>
                    <a:pt x="275" y="113"/>
                  </a:cubicBezTo>
                  <a:cubicBezTo>
                    <a:pt x="258" y="113"/>
                    <a:pt x="246" y="99"/>
                    <a:pt x="246" y="82"/>
                  </a:cubicBezTo>
                  <a:cubicBezTo>
                    <a:pt x="247" y="66"/>
                    <a:pt x="261" y="53"/>
                    <a:pt x="277" y="54"/>
                  </a:cubicBezTo>
                  <a:close/>
                  <a:moveTo>
                    <a:pt x="123" y="110"/>
                  </a:moveTo>
                  <a:cubicBezTo>
                    <a:pt x="135" y="99"/>
                    <a:pt x="154" y="99"/>
                    <a:pt x="165" y="112"/>
                  </a:cubicBezTo>
                  <a:cubicBezTo>
                    <a:pt x="176" y="124"/>
                    <a:pt x="175" y="143"/>
                    <a:pt x="163" y="154"/>
                  </a:cubicBezTo>
                  <a:cubicBezTo>
                    <a:pt x="151" y="165"/>
                    <a:pt x="132" y="164"/>
                    <a:pt x="121" y="152"/>
                  </a:cubicBezTo>
                  <a:cubicBezTo>
                    <a:pt x="110" y="140"/>
                    <a:pt x="110" y="121"/>
                    <a:pt x="123" y="110"/>
                  </a:cubicBezTo>
                  <a:close/>
                  <a:moveTo>
                    <a:pt x="81" y="290"/>
                  </a:moveTo>
                  <a:cubicBezTo>
                    <a:pt x="65" y="289"/>
                    <a:pt x="52" y="275"/>
                    <a:pt x="53" y="259"/>
                  </a:cubicBezTo>
                  <a:cubicBezTo>
                    <a:pt x="53" y="242"/>
                    <a:pt x="67" y="230"/>
                    <a:pt x="84" y="230"/>
                  </a:cubicBezTo>
                  <a:cubicBezTo>
                    <a:pt x="100" y="231"/>
                    <a:pt x="113" y="245"/>
                    <a:pt x="112" y="261"/>
                  </a:cubicBezTo>
                  <a:cubicBezTo>
                    <a:pt x="112" y="278"/>
                    <a:pt x="98" y="291"/>
                    <a:pt x="81" y="290"/>
                  </a:cubicBezTo>
                  <a:close/>
                  <a:moveTo>
                    <a:pt x="151" y="416"/>
                  </a:moveTo>
                  <a:cubicBezTo>
                    <a:pt x="139" y="427"/>
                    <a:pt x="120" y="426"/>
                    <a:pt x="109" y="414"/>
                  </a:cubicBezTo>
                  <a:cubicBezTo>
                    <a:pt x="98" y="401"/>
                    <a:pt x="99" y="383"/>
                    <a:pt x="111" y="371"/>
                  </a:cubicBezTo>
                  <a:cubicBezTo>
                    <a:pt x="123" y="360"/>
                    <a:pt x="142" y="361"/>
                    <a:pt x="153" y="373"/>
                  </a:cubicBezTo>
                  <a:cubicBezTo>
                    <a:pt x="164" y="386"/>
                    <a:pt x="163" y="404"/>
                    <a:pt x="151" y="416"/>
                  </a:cubicBezTo>
                  <a:close/>
                  <a:moveTo>
                    <a:pt x="258" y="483"/>
                  </a:moveTo>
                  <a:cubicBezTo>
                    <a:pt x="241" y="483"/>
                    <a:pt x="229" y="469"/>
                    <a:pt x="229" y="452"/>
                  </a:cubicBezTo>
                  <a:cubicBezTo>
                    <a:pt x="230" y="436"/>
                    <a:pt x="244" y="423"/>
                    <a:pt x="261" y="424"/>
                  </a:cubicBezTo>
                  <a:cubicBezTo>
                    <a:pt x="277" y="425"/>
                    <a:pt x="290" y="439"/>
                    <a:pt x="289" y="455"/>
                  </a:cubicBezTo>
                  <a:cubicBezTo>
                    <a:pt x="288" y="471"/>
                    <a:pt x="274" y="484"/>
                    <a:pt x="258" y="483"/>
                  </a:cubicBezTo>
                  <a:close/>
                  <a:moveTo>
                    <a:pt x="167" y="361"/>
                  </a:moveTo>
                  <a:cubicBezTo>
                    <a:pt x="116" y="305"/>
                    <a:pt x="120" y="219"/>
                    <a:pt x="176" y="168"/>
                  </a:cubicBezTo>
                  <a:cubicBezTo>
                    <a:pt x="231" y="117"/>
                    <a:pt x="318" y="121"/>
                    <a:pt x="368" y="177"/>
                  </a:cubicBezTo>
                  <a:cubicBezTo>
                    <a:pt x="419" y="232"/>
                    <a:pt x="415" y="319"/>
                    <a:pt x="360" y="369"/>
                  </a:cubicBezTo>
                  <a:cubicBezTo>
                    <a:pt x="304" y="420"/>
                    <a:pt x="218" y="416"/>
                    <a:pt x="167" y="361"/>
                  </a:cubicBezTo>
                  <a:close/>
                  <a:moveTo>
                    <a:pt x="413" y="427"/>
                  </a:moveTo>
                  <a:cubicBezTo>
                    <a:pt x="401" y="439"/>
                    <a:pt x="382" y="438"/>
                    <a:pt x="371" y="426"/>
                  </a:cubicBezTo>
                  <a:cubicBezTo>
                    <a:pt x="359" y="413"/>
                    <a:pt x="360" y="394"/>
                    <a:pt x="372" y="383"/>
                  </a:cubicBezTo>
                  <a:cubicBezTo>
                    <a:pt x="385" y="372"/>
                    <a:pt x="404" y="373"/>
                    <a:pt x="415" y="385"/>
                  </a:cubicBezTo>
                  <a:cubicBezTo>
                    <a:pt x="426" y="397"/>
                    <a:pt x="425" y="416"/>
                    <a:pt x="413" y="427"/>
                  </a:cubicBezTo>
                  <a:close/>
                  <a:moveTo>
                    <a:pt x="451" y="307"/>
                  </a:moveTo>
                  <a:cubicBezTo>
                    <a:pt x="435" y="306"/>
                    <a:pt x="422" y="292"/>
                    <a:pt x="423" y="276"/>
                  </a:cubicBezTo>
                  <a:cubicBezTo>
                    <a:pt x="424" y="259"/>
                    <a:pt x="438" y="246"/>
                    <a:pt x="454" y="247"/>
                  </a:cubicBezTo>
                  <a:cubicBezTo>
                    <a:pt x="471" y="248"/>
                    <a:pt x="483" y="262"/>
                    <a:pt x="483" y="278"/>
                  </a:cubicBezTo>
                  <a:cubicBezTo>
                    <a:pt x="482" y="295"/>
                    <a:pt x="468" y="308"/>
                    <a:pt x="451" y="307"/>
                  </a:cubicBezTo>
                  <a:close/>
                </a:path>
              </a:pathLst>
            </a:custGeom>
            <a:grpFill/>
            <a:ln>
              <a:noFill/>
            </a:ln>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10" name="Freeform 19"/>
            <p:cNvSpPr>
              <a:spLocks noEditPoints="1"/>
            </p:cNvSpPr>
            <p:nvPr/>
          </p:nvSpPr>
          <p:spPr bwMode="auto">
            <a:xfrm>
              <a:off x="8898518" y="2510306"/>
              <a:ext cx="3657600" cy="3657600"/>
            </a:xfrm>
            <a:custGeom>
              <a:avLst/>
              <a:gdLst>
                <a:gd name="T0" fmla="*/ 471 w 511"/>
                <a:gd name="T1" fmla="*/ 174 h 512"/>
                <a:gd name="T2" fmla="*/ 426 w 511"/>
                <a:gd name="T3" fmla="*/ 100 h 512"/>
                <a:gd name="T4" fmla="*/ 357 w 511"/>
                <a:gd name="T5" fmla="*/ 48 h 512"/>
                <a:gd name="T6" fmla="*/ 287 w 511"/>
                <a:gd name="T7" fmla="*/ 2 h 512"/>
                <a:gd name="T8" fmla="*/ 200 w 511"/>
                <a:gd name="T9" fmla="*/ 6 h 512"/>
                <a:gd name="T10" fmla="*/ 120 w 511"/>
                <a:gd name="T11" fmla="*/ 39 h 512"/>
                <a:gd name="T12" fmla="*/ 62 w 511"/>
                <a:gd name="T13" fmla="*/ 88 h 512"/>
                <a:gd name="T14" fmla="*/ 41 w 511"/>
                <a:gd name="T15" fmla="*/ 169 h 512"/>
                <a:gd name="T16" fmla="*/ 24 w 511"/>
                <a:gd name="T17" fmla="*/ 272 h 512"/>
                <a:gd name="T18" fmla="*/ 19 w 511"/>
                <a:gd name="T19" fmla="*/ 355 h 512"/>
                <a:gd name="T20" fmla="*/ 66 w 511"/>
                <a:gd name="T21" fmla="*/ 428 h 512"/>
                <a:gd name="T22" fmla="*/ 135 w 511"/>
                <a:gd name="T23" fmla="*/ 482 h 512"/>
                <a:gd name="T24" fmla="*/ 218 w 511"/>
                <a:gd name="T25" fmla="*/ 484 h 512"/>
                <a:gd name="T26" fmla="*/ 322 w 511"/>
                <a:gd name="T27" fmla="*/ 477 h 512"/>
                <a:gd name="T28" fmla="*/ 404 w 511"/>
                <a:gd name="T29" fmla="*/ 464 h 512"/>
                <a:gd name="T30" fmla="*/ 459 w 511"/>
                <a:gd name="T31" fmla="*/ 410 h 512"/>
                <a:gd name="T32" fmla="*/ 499 w 511"/>
                <a:gd name="T33" fmla="*/ 333 h 512"/>
                <a:gd name="T34" fmla="*/ 511 w 511"/>
                <a:gd name="T35" fmla="*/ 247 h 512"/>
                <a:gd name="T36" fmla="*/ 455 w 511"/>
                <a:gd name="T37" fmla="*/ 248 h 512"/>
                <a:gd name="T38" fmla="*/ 445 w 511"/>
                <a:gd name="T39" fmla="*/ 192 h 512"/>
                <a:gd name="T40" fmla="*/ 433 w 511"/>
                <a:gd name="T41" fmla="*/ 166 h 512"/>
                <a:gd name="T42" fmla="*/ 355 w 511"/>
                <a:gd name="T43" fmla="*/ 168 h 512"/>
                <a:gd name="T44" fmla="*/ 384 w 511"/>
                <a:gd name="T45" fmla="*/ 103 h 512"/>
                <a:gd name="T46" fmla="*/ 361 w 511"/>
                <a:gd name="T47" fmla="*/ 86 h 512"/>
                <a:gd name="T48" fmla="*/ 331 w 511"/>
                <a:gd name="T49" fmla="*/ 71 h 512"/>
                <a:gd name="T50" fmla="*/ 304 w 511"/>
                <a:gd name="T51" fmla="*/ 62 h 512"/>
                <a:gd name="T52" fmla="*/ 254 w 511"/>
                <a:gd name="T53" fmla="*/ 122 h 512"/>
                <a:gd name="T54" fmla="*/ 224 w 511"/>
                <a:gd name="T55" fmla="*/ 58 h 512"/>
                <a:gd name="T56" fmla="*/ 219 w 511"/>
                <a:gd name="T57" fmla="*/ 59 h 512"/>
                <a:gd name="T58" fmla="*/ 165 w 511"/>
                <a:gd name="T59" fmla="*/ 77 h 512"/>
                <a:gd name="T60" fmla="*/ 177 w 511"/>
                <a:gd name="T61" fmla="*/ 146 h 512"/>
                <a:gd name="T62" fmla="*/ 152 w 511"/>
                <a:gd name="T63" fmla="*/ 168 h 512"/>
                <a:gd name="T64" fmla="*/ 85 w 511"/>
                <a:gd name="T65" fmla="*/ 149 h 512"/>
                <a:gd name="T66" fmla="*/ 82 w 511"/>
                <a:gd name="T67" fmla="*/ 154 h 512"/>
                <a:gd name="T68" fmla="*/ 60 w 511"/>
                <a:gd name="T69" fmla="*/ 207 h 512"/>
                <a:gd name="T70" fmla="*/ 119 w 511"/>
                <a:gd name="T71" fmla="*/ 243 h 512"/>
                <a:gd name="T72" fmla="*/ 119 w 511"/>
                <a:gd name="T73" fmla="*/ 276 h 512"/>
                <a:gd name="T74" fmla="*/ 63 w 511"/>
                <a:gd name="T75" fmla="*/ 315 h 512"/>
                <a:gd name="T76" fmla="*/ 73 w 511"/>
                <a:gd name="T77" fmla="*/ 342 h 512"/>
                <a:gd name="T78" fmla="*/ 90 w 511"/>
                <a:gd name="T79" fmla="*/ 371 h 512"/>
                <a:gd name="T80" fmla="*/ 108 w 511"/>
                <a:gd name="T81" fmla="*/ 394 h 512"/>
                <a:gd name="T82" fmla="*/ 170 w 511"/>
                <a:gd name="T83" fmla="*/ 364 h 512"/>
                <a:gd name="T84" fmla="*/ 174 w 511"/>
                <a:gd name="T85" fmla="*/ 440 h 512"/>
                <a:gd name="T86" fmla="*/ 179 w 511"/>
                <a:gd name="T87" fmla="*/ 442 h 512"/>
                <a:gd name="T88" fmla="*/ 234 w 511"/>
                <a:gd name="T89" fmla="*/ 456 h 512"/>
                <a:gd name="T90" fmla="*/ 263 w 511"/>
                <a:gd name="T91" fmla="*/ 457 h 512"/>
                <a:gd name="T92" fmla="*/ 281 w 511"/>
                <a:gd name="T93" fmla="*/ 391 h 512"/>
                <a:gd name="T94" fmla="*/ 313 w 511"/>
                <a:gd name="T95" fmla="*/ 380 h 512"/>
                <a:gd name="T96" fmla="*/ 366 w 511"/>
                <a:gd name="T97" fmla="*/ 423 h 512"/>
                <a:gd name="T98" fmla="*/ 370 w 511"/>
                <a:gd name="T99" fmla="*/ 420 h 512"/>
                <a:gd name="T100" fmla="*/ 412 w 511"/>
                <a:gd name="T101" fmla="*/ 381 h 512"/>
                <a:gd name="T102" fmla="*/ 372 w 511"/>
                <a:gd name="T103" fmla="*/ 324 h 512"/>
                <a:gd name="T104" fmla="*/ 385 w 511"/>
                <a:gd name="T105" fmla="*/ 293 h 512"/>
                <a:gd name="T106" fmla="*/ 453 w 511"/>
                <a:gd name="T107" fmla="*/ 282 h 512"/>
                <a:gd name="T108" fmla="*/ 455 w 511"/>
                <a:gd name="T109" fmla="*/ 25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1" h="512">
                  <a:moveTo>
                    <a:pt x="486" y="241"/>
                  </a:moveTo>
                  <a:cubicBezTo>
                    <a:pt x="485" y="229"/>
                    <a:pt x="483" y="217"/>
                    <a:pt x="481" y="206"/>
                  </a:cubicBezTo>
                  <a:cubicBezTo>
                    <a:pt x="503" y="193"/>
                    <a:pt x="503" y="193"/>
                    <a:pt x="503" y="193"/>
                  </a:cubicBezTo>
                  <a:cubicBezTo>
                    <a:pt x="500" y="183"/>
                    <a:pt x="500" y="183"/>
                    <a:pt x="500" y="183"/>
                  </a:cubicBezTo>
                  <a:cubicBezTo>
                    <a:pt x="497" y="172"/>
                    <a:pt x="497" y="172"/>
                    <a:pt x="497" y="172"/>
                  </a:cubicBezTo>
                  <a:cubicBezTo>
                    <a:pt x="471" y="174"/>
                    <a:pt x="471" y="174"/>
                    <a:pt x="471" y="174"/>
                  </a:cubicBezTo>
                  <a:cubicBezTo>
                    <a:pt x="467" y="163"/>
                    <a:pt x="462" y="152"/>
                    <a:pt x="456" y="142"/>
                  </a:cubicBezTo>
                  <a:cubicBezTo>
                    <a:pt x="473" y="123"/>
                    <a:pt x="473" y="123"/>
                    <a:pt x="473" y="123"/>
                  </a:cubicBezTo>
                  <a:cubicBezTo>
                    <a:pt x="467" y="114"/>
                    <a:pt x="467" y="114"/>
                    <a:pt x="467" y="114"/>
                  </a:cubicBezTo>
                  <a:cubicBezTo>
                    <a:pt x="461" y="105"/>
                    <a:pt x="461" y="105"/>
                    <a:pt x="461" y="105"/>
                  </a:cubicBezTo>
                  <a:cubicBezTo>
                    <a:pt x="437" y="114"/>
                    <a:pt x="437" y="114"/>
                    <a:pt x="437" y="114"/>
                  </a:cubicBezTo>
                  <a:cubicBezTo>
                    <a:pt x="434" y="109"/>
                    <a:pt x="430" y="104"/>
                    <a:pt x="426" y="100"/>
                  </a:cubicBezTo>
                  <a:cubicBezTo>
                    <a:pt x="422" y="96"/>
                    <a:pt x="417" y="91"/>
                    <a:pt x="413" y="87"/>
                  </a:cubicBezTo>
                  <a:cubicBezTo>
                    <a:pt x="424" y="64"/>
                    <a:pt x="424" y="64"/>
                    <a:pt x="424" y="64"/>
                  </a:cubicBezTo>
                  <a:cubicBezTo>
                    <a:pt x="416" y="57"/>
                    <a:pt x="416" y="57"/>
                    <a:pt x="416" y="57"/>
                  </a:cubicBezTo>
                  <a:cubicBezTo>
                    <a:pt x="408" y="51"/>
                    <a:pt x="408" y="51"/>
                    <a:pt x="408" y="51"/>
                  </a:cubicBezTo>
                  <a:cubicBezTo>
                    <a:pt x="387" y="66"/>
                    <a:pt x="387" y="66"/>
                    <a:pt x="387" y="66"/>
                  </a:cubicBezTo>
                  <a:cubicBezTo>
                    <a:pt x="377" y="59"/>
                    <a:pt x="367" y="53"/>
                    <a:pt x="357" y="48"/>
                  </a:cubicBezTo>
                  <a:cubicBezTo>
                    <a:pt x="360" y="23"/>
                    <a:pt x="360" y="23"/>
                    <a:pt x="360" y="23"/>
                  </a:cubicBezTo>
                  <a:cubicBezTo>
                    <a:pt x="350" y="19"/>
                    <a:pt x="350" y="19"/>
                    <a:pt x="350" y="19"/>
                  </a:cubicBezTo>
                  <a:cubicBezTo>
                    <a:pt x="340" y="15"/>
                    <a:pt x="340" y="15"/>
                    <a:pt x="340" y="15"/>
                  </a:cubicBezTo>
                  <a:cubicBezTo>
                    <a:pt x="325" y="36"/>
                    <a:pt x="325" y="36"/>
                    <a:pt x="325" y="36"/>
                  </a:cubicBezTo>
                  <a:cubicBezTo>
                    <a:pt x="314" y="32"/>
                    <a:pt x="302" y="29"/>
                    <a:pt x="291" y="28"/>
                  </a:cubicBezTo>
                  <a:cubicBezTo>
                    <a:pt x="287" y="2"/>
                    <a:pt x="287" y="2"/>
                    <a:pt x="287" y="2"/>
                  </a:cubicBezTo>
                  <a:cubicBezTo>
                    <a:pt x="276" y="1"/>
                    <a:pt x="276" y="1"/>
                    <a:pt x="276" y="1"/>
                  </a:cubicBezTo>
                  <a:cubicBezTo>
                    <a:pt x="265" y="0"/>
                    <a:pt x="265" y="0"/>
                    <a:pt x="265" y="0"/>
                  </a:cubicBezTo>
                  <a:cubicBezTo>
                    <a:pt x="257" y="25"/>
                    <a:pt x="257" y="25"/>
                    <a:pt x="257" y="25"/>
                  </a:cubicBezTo>
                  <a:cubicBezTo>
                    <a:pt x="245" y="25"/>
                    <a:pt x="234" y="25"/>
                    <a:pt x="222" y="27"/>
                  </a:cubicBezTo>
                  <a:cubicBezTo>
                    <a:pt x="211" y="4"/>
                    <a:pt x="211" y="4"/>
                    <a:pt x="211" y="4"/>
                  </a:cubicBezTo>
                  <a:cubicBezTo>
                    <a:pt x="200" y="6"/>
                    <a:pt x="200" y="6"/>
                    <a:pt x="200" y="6"/>
                  </a:cubicBezTo>
                  <a:cubicBezTo>
                    <a:pt x="190" y="9"/>
                    <a:pt x="190" y="9"/>
                    <a:pt x="190" y="9"/>
                  </a:cubicBezTo>
                  <a:cubicBezTo>
                    <a:pt x="189" y="34"/>
                    <a:pt x="189" y="34"/>
                    <a:pt x="189" y="34"/>
                  </a:cubicBezTo>
                  <a:cubicBezTo>
                    <a:pt x="178" y="38"/>
                    <a:pt x="167" y="42"/>
                    <a:pt x="156" y="47"/>
                  </a:cubicBezTo>
                  <a:cubicBezTo>
                    <a:pt x="138" y="28"/>
                    <a:pt x="138" y="28"/>
                    <a:pt x="138" y="28"/>
                  </a:cubicBezTo>
                  <a:cubicBezTo>
                    <a:pt x="129" y="34"/>
                    <a:pt x="129" y="34"/>
                    <a:pt x="129" y="34"/>
                  </a:cubicBezTo>
                  <a:cubicBezTo>
                    <a:pt x="120" y="39"/>
                    <a:pt x="120" y="39"/>
                    <a:pt x="120" y="39"/>
                  </a:cubicBezTo>
                  <a:cubicBezTo>
                    <a:pt x="127" y="64"/>
                    <a:pt x="127" y="64"/>
                    <a:pt x="127" y="64"/>
                  </a:cubicBezTo>
                  <a:cubicBezTo>
                    <a:pt x="117" y="70"/>
                    <a:pt x="108" y="77"/>
                    <a:pt x="99" y="85"/>
                  </a:cubicBezTo>
                  <a:cubicBezTo>
                    <a:pt x="99" y="85"/>
                    <a:pt x="99" y="85"/>
                    <a:pt x="99" y="86"/>
                  </a:cubicBezTo>
                  <a:cubicBezTo>
                    <a:pt x="76" y="73"/>
                    <a:pt x="76" y="73"/>
                    <a:pt x="76" y="73"/>
                  </a:cubicBezTo>
                  <a:cubicBezTo>
                    <a:pt x="69" y="81"/>
                    <a:pt x="69" y="81"/>
                    <a:pt x="69" y="81"/>
                  </a:cubicBezTo>
                  <a:cubicBezTo>
                    <a:pt x="62" y="88"/>
                    <a:pt x="62" y="88"/>
                    <a:pt x="62" y="88"/>
                  </a:cubicBezTo>
                  <a:cubicBezTo>
                    <a:pt x="76" y="110"/>
                    <a:pt x="76" y="110"/>
                    <a:pt x="76" y="110"/>
                  </a:cubicBezTo>
                  <a:cubicBezTo>
                    <a:pt x="68" y="119"/>
                    <a:pt x="61" y="129"/>
                    <a:pt x="55" y="139"/>
                  </a:cubicBezTo>
                  <a:cubicBezTo>
                    <a:pt x="30" y="133"/>
                    <a:pt x="30" y="133"/>
                    <a:pt x="30" y="133"/>
                  </a:cubicBezTo>
                  <a:cubicBezTo>
                    <a:pt x="26" y="143"/>
                    <a:pt x="26" y="143"/>
                    <a:pt x="26" y="143"/>
                  </a:cubicBezTo>
                  <a:cubicBezTo>
                    <a:pt x="21" y="153"/>
                    <a:pt x="21" y="153"/>
                    <a:pt x="21" y="153"/>
                  </a:cubicBezTo>
                  <a:cubicBezTo>
                    <a:pt x="41" y="169"/>
                    <a:pt x="41" y="169"/>
                    <a:pt x="41" y="169"/>
                  </a:cubicBezTo>
                  <a:cubicBezTo>
                    <a:pt x="36" y="180"/>
                    <a:pt x="33" y="192"/>
                    <a:pt x="30" y="203"/>
                  </a:cubicBezTo>
                  <a:cubicBezTo>
                    <a:pt x="4" y="205"/>
                    <a:pt x="4" y="205"/>
                    <a:pt x="4" y="205"/>
                  </a:cubicBezTo>
                  <a:cubicBezTo>
                    <a:pt x="3" y="216"/>
                    <a:pt x="3" y="216"/>
                    <a:pt x="3" y="216"/>
                  </a:cubicBezTo>
                  <a:cubicBezTo>
                    <a:pt x="1" y="226"/>
                    <a:pt x="1" y="226"/>
                    <a:pt x="1" y="226"/>
                  </a:cubicBezTo>
                  <a:cubicBezTo>
                    <a:pt x="25" y="236"/>
                    <a:pt x="25" y="236"/>
                    <a:pt x="25" y="236"/>
                  </a:cubicBezTo>
                  <a:cubicBezTo>
                    <a:pt x="24" y="248"/>
                    <a:pt x="24" y="260"/>
                    <a:pt x="24" y="272"/>
                  </a:cubicBezTo>
                  <a:cubicBezTo>
                    <a:pt x="0" y="281"/>
                    <a:pt x="0" y="281"/>
                    <a:pt x="0" y="281"/>
                  </a:cubicBezTo>
                  <a:cubicBezTo>
                    <a:pt x="2" y="292"/>
                    <a:pt x="2" y="292"/>
                    <a:pt x="2" y="292"/>
                  </a:cubicBezTo>
                  <a:cubicBezTo>
                    <a:pt x="3" y="303"/>
                    <a:pt x="3" y="303"/>
                    <a:pt x="3" y="303"/>
                  </a:cubicBezTo>
                  <a:cubicBezTo>
                    <a:pt x="29" y="305"/>
                    <a:pt x="29" y="305"/>
                    <a:pt x="29" y="305"/>
                  </a:cubicBezTo>
                  <a:cubicBezTo>
                    <a:pt x="32" y="317"/>
                    <a:pt x="35" y="328"/>
                    <a:pt x="39" y="339"/>
                  </a:cubicBezTo>
                  <a:cubicBezTo>
                    <a:pt x="19" y="355"/>
                    <a:pt x="19" y="355"/>
                    <a:pt x="19" y="355"/>
                  </a:cubicBezTo>
                  <a:cubicBezTo>
                    <a:pt x="24" y="365"/>
                    <a:pt x="24" y="365"/>
                    <a:pt x="24" y="365"/>
                  </a:cubicBezTo>
                  <a:cubicBezTo>
                    <a:pt x="28" y="375"/>
                    <a:pt x="28" y="375"/>
                    <a:pt x="28" y="375"/>
                  </a:cubicBezTo>
                  <a:cubicBezTo>
                    <a:pt x="54" y="370"/>
                    <a:pt x="54" y="370"/>
                    <a:pt x="54" y="370"/>
                  </a:cubicBezTo>
                  <a:cubicBezTo>
                    <a:pt x="59" y="380"/>
                    <a:pt x="66" y="390"/>
                    <a:pt x="73" y="399"/>
                  </a:cubicBezTo>
                  <a:cubicBezTo>
                    <a:pt x="59" y="420"/>
                    <a:pt x="59" y="420"/>
                    <a:pt x="59" y="420"/>
                  </a:cubicBezTo>
                  <a:cubicBezTo>
                    <a:pt x="66" y="428"/>
                    <a:pt x="66" y="428"/>
                    <a:pt x="66" y="428"/>
                  </a:cubicBezTo>
                  <a:cubicBezTo>
                    <a:pt x="73" y="436"/>
                    <a:pt x="73" y="436"/>
                    <a:pt x="73" y="436"/>
                  </a:cubicBezTo>
                  <a:cubicBezTo>
                    <a:pt x="96" y="424"/>
                    <a:pt x="96" y="424"/>
                    <a:pt x="96" y="424"/>
                  </a:cubicBezTo>
                  <a:cubicBezTo>
                    <a:pt x="105" y="432"/>
                    <a:pt x="114" y="440"/>
                    <a:pt x="124" y="446"/>
                  </a:cubicBezTo>
                  <a:cubicBezTo>
                    <a:pt x="116" y="471"/>
                    <a:pt x="116" y="471"/>
                    <a:pt x="116" y="471"/>
                  </a:cubicBezTo>
                  <a:cubicBezTo>
                    <a:pt x="125" y="476"/>
                    <a:pt x="125" y="476"/>
                    <a:pt x="125" y="476"/>
                  </a:cubicBezTo>
                  <a:cubicBezTo>
                    <a:pt x="135" y="482"/>
                    <a:pt x="135" y="482"/>
                    <a:pt x="135" y="482"/>
                  </a:cubicBezTo>
                  <a:cubicBezTo>
                    <a:pt x="153" y="463"/>
                    <a:pt x="153" y="463"/>
                    <a:pt x="153" y="463"/>
                  </a:cubicBezTo>
                  <a:cubicBezTo>
                    <a:pt x="163" y="469"/>
                    <a:pt x="174" y="473"/>
                    <a:pt x="185" y="476"/>
                  </a:cubicBezTo>
                  <a:cubicBezTo>
                    <a:pt x="186" y="502"/>
                    <a:pt x="186" y="502"/>
                    <a:pt x="186" y="502"/>
                  </a:cubicBezTo>
                  <a:cubicBezTo>
                    <a:pt x="196" y="505"/>
                    <a:pt x="196" y="505"/>
                    <a:pt x="196" y="505"/>
                  </a:cubicBezTo>
                  <a:cubicBezTo>
                    <a:pt x="207" y="507"/>
                    <a:pt x="207" y="507"/>
                    <a:pt x="207" y="507"/>
                  </a:cubicBezTo>
                  <a:cubicBezTo>
                    <a:pt x="218" y="484"/>
                    <a:pt x="218" y="484"/>
                    <a:pt x="218" y="484"/>
                  </a:cubicBezTo>
                  <a:cubicBezTo>
                    <a:pt x="230" y="486"/>
                    <a:pt x="242" y="487"/>
                    <a:pt x="254" y="487"/>
                  </a:cubicBezTo>
                  <a:cubicBezTo>
                    <a:pt x="261" y="512"/>
                    <a:pt x="261" y="512"/>
                    <a:pt x="261" y="512"/>
                  </a:cubicBezTo>
                  <a:cubicBezTo>
                    <a:pt x="272" y="511"/>
                    <a:pt x="272" y="511"/>
                    <a:pt x="272" y="511"/>
                  </a:cubicBezTo>
                  <a:cubicBezTo>
                    <a:pt x="283" y="510"/>
                    <a:pt x="283" y="510"/>
                    <a:pt x="283" y="510"/>
                  </a:cubicBezTo>
                  <a:cubicBezTo>
                    <a:pt x="287" y="485"/>
                    <a:pt x="287" y="485"/>
                    <a:pt x="287" y="485"/>
                  </a:cubicBezTo>
                  <a:cubicBezTo>
                    <a:pt x="299" y="483"/>
                    <a:pt x="310" y="481"/>
                    <a:pt x="322" y="477"/>
                  </a:cubicBezTo>
                  <a:cubicBezTo>
                    <a:pt x="336" y="498"/>
                    <a:pt x="336" y="498"/>
                    <a:pt x="336" y="498"/>
                  </a:cubicBezTo>
                  <a:cubicBezTo>
                    <a:pt x="346" y="495"/>
                    <a:pt x="346" y="495"/>
                    <a:pt x="346" y="495"/>
                  </a:cubicBezTo>
                  <a:cubicBezTo>
                    <a:pt x="357" y="491"/>
                    <a:pt x="357" y="491"/>
                    <a:pt x="357" y="491"/>
                  </a:cubicBezTo>
                  <a:cubicBezTo>
                    <a:pt x="353" y="465"/>
                    <a:pt x="353" y="465"/>
                    <a:pt x="353" y="465"/>
                  </a:cubicBezTo>
                  <a:cubicBezTo>
                    <a:pt x="364" y="460"/>
                    <a:pt x="374" y="454"/>
                    <a:pt x="384" y="448"/>
                  </a:cubicBezTo>
                  <a:cubicBezTo>
                    <a:pt x="404" y="464"/>
                    <a:pt x="404" y="464"/>
                    <a:pt x="404" y="464"/>
                  </a:cubicBezTo>
                  <a:cubicBezTo>
                    <a:pt x="413" y="457"/>
                    <a:pt x="413" y="457"/>
                    <a:pt x="413" y="457"/>
                  </a:cubicBezTo>
                  <a:cubicBezTo>
                    <a:pt x="421" y="450"/>
                    <a:pt x="421" y="450"/>
                    <a:pt x="421" y="450"/>
                  </a:cubicBezTo>
                  <a:cubicBezTo>
                    <a:pt x="410" y="427"/>
                    <a:pt x="410" y="427"/>
                    <a:pt x="410" y="427"/>
                  </a:cubicBezTo>
                  <a:cubicBezTo>
                    <a:pt x="411" y="427"/>
                    <a:pt x="411" y="427"/>
                    <a:pt x="411" y="427"/>
                  </a:cubicBezTo>
                  <a:cubicBezTo>
                    <a:pt x="420" y="419"/>
                    <a:pt x="428" y="410"/>
                    <a:pt x="435" y="401"/>
                  </a:cubicBezTo>
                  <a:cubicBezTo>
                    <a:pt x="459" y="410"/>
                    <a:pt x="459" y="410"/>
                    <a:pt x="459" y="410"/>
                  </a:cubicBezTo>
                  <a:cubicBezTo>
                    <a:pt x="465" y="402"/>
                    <a:pt x="465" y="402"/>
                    <a:pt x="465" y="402"/>
                  </a:cubicBezTo>
                  <a:cubicBezTo>
                    <a:pt x="471" y="393"/>
                    <a:pt x="471" y="393"/>
                    <a:pt x="471" y="393"/>
                  </a:cubicBezTo>
                  <a:cubicBezTo>
                    <a:pt x="454" y="374"/>
                    <a:pt x="454" y="374"/>
                    <a:pt x="454" y="374"/>
                  </a:cubicBezTo>
                  <a:cubicBezTo>
                    <a:pt x="460" y="363"/>
                    <a:pt x="465" y="353"/>
                    <a:pt x="470" y="342"/>
                  </a:cubicBezTo>
                  <a:cubicBezTo>
                    <a:pt x="495" y="344"/>
                    <a:pt x="495" y="344"/>
                    <a:pt x="495" y="344"/>
                  </a:cubicBezTo>
                  <a:cubicBezTo>
                    <a:pt x="499" y="333"/>
                    <a:pt x="499" y="333"/>
                    <a:pt x="499" y="333"/>
                  </a:cubicBezTo>
                  <a:cubicBezTo>
                    <a:pt x="502" y="323"/>
                    <a:pt x="502" y="323"/>
                    <a:pt x="502" y="323"/>
                  </a:cubicBezTo>
                  <a:cubicBezTo>
                    <a:pt x="480" y="310"/>
                    <a:pt x="480" y="310"/>
                    <a:pt x="480" y="310"/>
                  </a:cubicBezTo>
                  <a:cubicBezTo>
                    <a:pt x="483" y="298"/>
                    <a:pt x="484" y="286"/>
                    <a:pt x="485" y="275"/>
                  </a:cubicBezTo>
                  <a:cubicBezTo>
                    <a:pt x="510" y="269"/>
                    <a:pt x="510" y="269"/>
                    <a:pt x="510" y="269"/>
                  </a:cubicBezTo>
                  <a:cubicBezTo>
                    <a:pt x="511" y="258"/>
                    <a:pt x="511" y="258"/>
                    <a:pt x="511" y="258"/>
                  </a:cubicBezTo>
                  <a:cubicBezTo>
                    <a:pt x="511" y="247"/>
                    <a:pt x="511" y="247"/>
                    <a:pt x="511" y="247"/>
                  </a:cubicBezTo>
                  <a:lnTo>
                    <a:pt x="486" y="241"/>
                  </a:lnTo>
                  <a:close/>
                  <a:moveTo>
                    <a:pt x="455" y="248"/>
                  </a:moveTo>
                  <a:cubicBezTo>
                    <a:pt x="389" y="250"/>
                    <a:pt x="389" y="250"/>
                    <a:pt x="389" y="250"/>
                  </a:cubicBezTo>
                  <a:cubicBezTo>
                    <a:pt x="389" y="245"/>
                    <a:pt x="388" y="240"/>
                    <a:pt x="388" y="236"/>
                  </a:cubicBezTo>
                  <a:cubicBezTo>
                    <a:pt x="453" y="225"/>
                    <a:pt x="453" y="225"/>
                    <a:pt x="453" y="225"/>
                  </a:cubicBezTo>
                  <a:cubicBezTo>
                    <a:pt x="454" y="233"/>
                    <a:pt x="455" y="240"/>
                    <a:pt x="455" y="248"/>
                  </a:cubicBezTo>
                  <a:close/>
                  <a:moveTo>
                    <a:pt x="452" y="219"/>
                  </a:moveTo>
                  <a:cubicBezTo>
                    <a:pt x="387" y="231"/>
                    <a:pt x="387" y="231"/>
                    <a:pt x="387" y="231"/>
                  </a:cubicBezTo>
                  <a:cubicBezTo>
                    <a:pt x="386" y="226"/>
                    <a:pt x="385" y="222"/>
                    <a:pt x="383" y="217"/>
                  </a:cubicBezTo>
                  <a:cubicBezTo>
                    <a:pt x="446" y="197"/>
                    <a:pt x="446" y="197"/>
                    <a:pt x="446" y="197"/>
                  </a:cubicBezTo>
                  <a:cubicBezTo>
                    <a:pt x="449" y="205"/>
                    <a:pt x="450" y="212"/>
                    <a:pt x="452" y="219"/>
                  </a:cubicBezTo>
                  <a:close/>
                  <a:moveTo>
                    <a:pt x="445" y="192"/>
                  </a:moveTo>
                  <a:cubicBezTo>
                    <a:pt x="382" y="212"/>
                    <a:pt x="382" y="212"/>
                    <a:pt x="382" y="212"/>
                  </a:cubicBezTo>
                  <a:cubicBezTo>
                    <a:pt x="380" y="208"/>
                    <a:pt x="378" y="204"/>
                    <a:pt x="376" y="200"/>
                  </a:cubicBezTo>
                  <a:cubicBezTo>
                    <a:pt x="436" y="171"/>
                    <a:pt x="436" y="171"/>
                    <a:pt x="436" y="171"/>
                  </a:cubicBezTo>
                  <a:cubicBezTo>
                    <a:pt x="439" y="178"/>
                    <a:pt x="442" y="185"/>
                    <a:pt x="445" y="192"/>
                  </a:cubicBezTo>
                  <a:close/>
                  <a:moveTo>
                    <a:pt x="422" y="146"/>
                  </a:moveTo>
                  <a:cubicBezTo>
                    <a:pt x="426" y="152"/>
                    <a:pt x="430" y="159"/>
                    <a:pt x="433" y="166"/>
                  </a:cubicBezTo>
                  <a:cubicBezTo>
                    <a:pt x="374" y="195"/>
                    <a:pt x="374" y="195"/>
                    <a:pt x="374" y="195"/>
                  </a:cubicBezTo>
                  <a:cubicBezTo>
                    <a:pt x="372" y="191"/>
                    <a:pt x="369" y="187"/>
                    <a:pt x="367" y="183"/>
                  </a:cubicBezTo>
                  <a:lnTo>
                    <a:pt x="422" y="146"/>
                  </a:lnTo>
                  <a:close/>
                  <a:moveTo>
                    <a:pt x="419" y="141"/>
                  </a:moveTo>
                  <a:cubicBezTo>
                    <a:pt x="364" y="178"/>
                    <a:pt x="364" y="178"/>
                    <a:pt x="364" y="178"/>
                  </a:cubicBezTo>
                  <a:cubicBezTo>
                    <a:pt x="361" y="175"/>
                    <a:pt x="358" y="171"/>
                    <a:pt x="355" y="168"/>
                  </a:cubicBezTo>
                  <a:cubicBezTo>
                    <a:pt x="405" y="123"/>
                    <a:pt x="405" y="123"/>
                    <a:pt x="405" y="123"/>
                  </a:cubicBezTo>
                  <a:cubicBezTo>
                    <a:pt x="410" y="129"/>
                    <a:pt x="414" y="135"/>
                    <a:pt x="419" y="141"/>
                  </a:cubicBezTo>
                  <a:close/>
                  <a:moveTo>
                    <a:pt x="401" y="119"/>
                  </a:moveTo>
                  <a:cubicBezTo>
                    <a:pt x="352" y="164"/>
                    <a:pt x="352" y="164"/>
                    <a:pt x="352" y="164"/>
                  </a:cubicBezTo>
                  <a:cubicBezTo>
                    <a:pt x="349" y="161"/>
                    <a:pt x="345" y="158"/>
                    <a:pt x="342" y="155"/>
                  </a:cubicBezTo>
                  <a:cubicBezTo>
                    <a:pt x="384" y="103"/>
                    <a:pt x="384" y="103"/>
                    <a:pt x="384" y="103"/>
                  </a:cubicBezTo>
                  <a:cubicBezTo>
                    <a:pt x="390" y="108"/>
                    <a:pt x="395" y="113"/>
                    <a:pt x="401" y="119"/>
                  </a:cubicBezTo>
                  <a:close/>
                  <a:moveTo>
                    <a:pt x="361" y="86"/>
                  </a:moveTo>
                  <a:cubicBezTo>
                    <a:pt x="368" y="90"/>
                    <a:pt x="374" y="95"/>
                    <a:pt x="380" y="100"/>
                  </a:cubicBezTo>
                  <a:cubicBezTo>
                    <a:pt x="338" y="151"/>
                    <a:pt x="338" y="151"/>
                    <a:pt x="338" y="151"/>
                  </a:cubicBezTo>
                  <a:cubicBezTo>
                    <a:pt x="334" y="148"/>
                    <a:pt x="330" y="146"/>
                    <a:pt x="327" y="143"/>
                  </a:cubicBezTo>
                  <a:lnTo>
                    <a:pt x="361" y="86"/>
                  </a:lnTo>
                  <a:close/>
                  <a:moveTo>
                    <a:pt x="356" y="83"/>
                  </a:moveTo>
                  <a:cubicBezTo>
                    <a:pt x="322" y="140"/>
                    <a:pt x="322" y="140"/>
                    <a:pt x="322" y="140"/>
                  </a:cubicBezTo>
                  <a:cubicBezTo>
                    <a:pt x="318" y="138"/>
                    <a:pt x="314" y="136"/>
                    <a:pt x="310" y="134"/>
                  </a:cubicBezTo>
                  <a:cubicBezTo>
                    <a:pt x="336" y="73"/>
                    <a:pt x="336" y="73"/>
                    <a:pt x="336" y="73"/>
                  </a:cubicBezTo>
                  <a:cubicBezTo>
                    <a:pt x="343" y="76"/>
                    <a:pt x="350" y="80"/>
                    <a:pt x="356" y="83"/>
                  </a:cubicBezTo>
                  <a:close/>
                  <a:moveTo>
                    <a:pt x="331" y="71"/>
                  </a:moveTo>
                  <a:cubicBezTo>
                    <a:pt x="305" y="132"/>
                    <a:pt x="305" y="132"/>
                    <a:pt x="305" y="132"/>
                  </a:cubicBezTo>
                  <a:cubicBezTo>
                    <a:pt x="301" y="130"/>
                    <a:pt x="296" y="129"/>
                    <a:pt x="292" y="128"/>
                  </a:cubicBezTo>
                  <a:cubicBezTo>
                    <a:pt x="309" y="63"/>
                    <a:pt x="309" y="63"/>
                    <a:pt x="309" y="63"/>
                  </a:cubicBezTo>
                  <a:cubicBezTo>
                    <a:pt x="316" y="65"/>
                    <a:pt x="324" y="68"/>
                    <a:pt x="331" y="71"/>
                  </a:cubicBezTo>
                  <a:close/>
                  <a:moveTo>
                    <a:pt x="281" y="57"/>
                  </a:moveTo>
                  <a:cubicBezTo>
                    <a:pt x="289" y="58"/>
                    <a:pt x="296" y="60"/>
                    <a:pt x="304" y="62"/>
                  </a:cubicBezTo>
                  <a:cubicBezTo>
                    <a:pt x="287" y="126"/>
                    <a:pt x="287" y="126"/>
                    <a:pt x="287" y="126"/>
                  </a:cubicBezTo>
                  <a:cubicBezTo>
                    <a:pt x="282" y="125"/>
                    <a:pt x="278" y="124"/>
                    <a:pt x="273" y="124"/>
                  </a:cubicBezTo>
                  <a:lnTo>
                    <a:pt x="281" y="57"/>
                  </a:lnTo>
                  <a:close/>
                  <a:moveTo>
                    <a:pt x="276" y="57"/>
                  </a:moveTo>
                  <a:cubicBezTo>
                    <a:pt x="268" y="123"/>
                    <a:pt x="268" y="123"/>
                    <a:pt x="268" y="123"/>
                  </a:cubicBezTo>
                  <a:cubicBezTo>
                    <a:pt x="263" y="122"/>
                    <a:pt x="259" y="122"/>
                    <a:pt x="254" y="122"/>
                  </a:cubicBezTo>
                  <a:cubicBezTo>
                    <a:pt x="253" y="56"/>
                    <a:pt x="253" y="56"/>
                    <a:pt x="253" y="56"/>
                  </a:cubicBezTo>
                  <a:cubicBezTo>
                    <a:pt x="260" y="56"/>
                    <a:pt x="268" y="56"/>
                    <a:pt x="276" y="57"/>
                  </a:cubicBezTo>
                  <a:close/>
                  <a:moveTo>
                    <a:pt x="247" y="56"/>
                  </a:moveTo>
                  <a:cubicBezTo>
                    <a:pt x="249" y="122"/>
                    <a:pt x="249" y="122"/>
                    <a:pt x="249" y="122"/>
                  </a:cubicBezTo>
                  <a:cubicBezTo>
                    <a:pt x="244" y="122"/>
                    <a:pt x="240" y="123"/>
                    <a:pt x="235" y="123"/>
                  </a:cubicBezTo>
                  <a:cubicBezTo>
                    <a:pt x="224" y="58"/>
                    <a:pt x="224" y="58"/>
                    <a:pt x="224" y="58"/>
                  </a:cubicBezTo>
                  <a:cubicBezTo>
                    <a:pt x="232" y="57"/>
                    <a:pt x="239" y="56"/>
                    <a:pt x="247" y="56"/>
                  </a:cubicBezTo>
                  <a:close/>
                  <a:moveTo>
                    <a:pt x="219" y="59"/>
                  </a:moveTo>
                  <a:cubicBezTo>
                    <a:pt x="230" y="124"/>
                    <a:pt x="230" y="124"/>
                    <a:pt x="230" y="124"/>
                  </a:cubicBezTo>
                  <a:cubicBezTo>
                    <a:pt x="225" y="125"/>
                    <a:pt x="221" y="126"/>
                    <a:pt x="217" y="127"/>
                  </a:cubicBezTo>
                  <a:cubicBezTo>
                    <a:pt x="196" y="64"/>
                    <a:pt x="196" y="64"/>
                    <a:pt x="196" y="64"/>
                  </a:cubicBezTo>
                  <a:cubicBezTo>
                    <a:pt x="204" y="62"/>
                    <a:pt x="211" y="60"/>
                    <a:pt x="219" y="59"/>
                  </a:cubicBezTo>
                  <a:close/>
                  <a:moveTo>
                    <a:pt x="191" y="66"/>
                  </a:moveTo>
                  <a:cubicBezTo>
                    <a:pt x="211" y="129"/>
                    <a:pt x="211" y="129"/>
                    <a:pt x="211" y="129"/>
                  </a:cubicBezTo>
                  <a:cubicBezTo>
                    <a:pt x="207" y="130"/>
                    <a:pt x="203" y="132"/>
                    <a:pt x="199" y="134"/>
                  </a:cubicBezTo>
                  <a:cubicBezTo>
                    <a:pt x="170" y="74"/>
                    <a:pt x="170" y="74"/>
                    <a:pt x="170" y="74"/>
                  </a:cubicBezTo>
                  <a:cubicBezTo>
                    <a:pt x="177" y="71"/>
                    <a:pt x="184" y="68"/>
                    <a:pt x="191" y="66"/>
                  </a:cubicBezTo>
                  <a:close/>
                  <a:moveTo>
                    <a:pt x="165" y="77"/>
                  </a:moveTo>
                  <a:cubicBezTo>
                    <a:pt x="194" y="136"/>
                    <a:pt x="194" y="136"/>
                    <a:pt x="194" y="136"/>
                  </a:cubicBezTo>
                  <a:cubicBezTo>
                    <a:pt x="189" y="138"/>
                    <a:pt x="185" y="140"/>
                    <a:pt x="182" y="143"/>
                  </a:cubicBezTo>
                  <a:cubicBezTo>
                    <a:pt x="145" y="88"/>
                    <a:pt x="145" y="88"/>
                    <a:pt x="145" y="88"/>
                  </a:cubicBezTo>
                  <a:cubicBezTo>
                    <a:pt x="151" y="84"/>
                    <a:pt x="158" y="80"/>
                    <a:pt x="165" y="77"/>
                  </a:cubicBezTo>
                  <a:close/>
                  <a:moveTo>
                    <a:pt x="140" y="92"/>
                  </a:moveTo>
                  <a:cubicBezTo>
                    <a:pt x="177" y="146"/>
                    <a:pt x="177" y="146"/>
                    <a:pt x="177" y="146"/>
                  </a:cubicBezTo>
                  <a:cubicBezTo>
                    <a:pt x="173" y="149"/>
                    <a:pt x="170" y="151"/>
                    <a:pt x="166" y="154"/>
                  </a:cubicBezTo>
                  <a:cubicBezTo>
                    <a:pt x="122" y="106"/>
                    <a:pt x="122" y="106"/>
                    <a:pt x="122" y="106"/>
                  </a:cubicBezTo>
                  <a:cubicBezTo>
                    <a:pt x="128" y="101"/>
                    <a:pt x="134" y="96"/>
                    <a:pt x="140" y="92"/>
                  </a:cubicBezTo>
                  <a:close/>
                  <a:moveTo>
                    <a:pt x="118" y="110"/>
                  </a:moveTo>
                  <a:cubicBezTo>
                    <a:pt x="162" y="158"/>
                    <a:pt x="162" y="158"/>
                    <a:pt x="162" y="158"/>
                  </a:cubicBezTo>
                  <a:cubicBezTo>
                    <a:pt x="159" y="161"/>
                    <a:pt x="155" y="164"/>
                    <a:pt x="152" y="168"/>
                  </a:cubicBezTo>
                  <a:cubicBezTo>
                    <a:pt x="102" y="126"/>
                    <a:pt x="102" y="126"/>
                    <a:pt x="102" y="126"/>
                  </a:cubicBezTo>
                  <a:cubicBezTo>
                    <a:pt x="107" y="120"/>
                    <a:pt x="112" y="115"/>
                    <a:pt x="118" y="110"/>
                  </a:cubicBezTo>
                  <a:close/>
                  <a:moveTo>
                    <a:pt x="98" y="130"/>
                  </a:moveTo>
                  <a:cubicBezTo>
                    <a:pt x="149" y="172"/>
                    <a:pt x="149" y="172"/>
                    <a:pt x="149" y="172"/>
                  </a:cubicBezTo>
                  <a:cubicBezTo>
                    <a:pt x="146" y="176"/>
                    <a:pt x="143" y="179"/>
                    <a:pt x="141" y="183"/>
                  </a:cubicBezTo>
                  <a:cubicBezTo>
                    <a:pt x="85" y="149"/>
                    <a:pt x="85" y="149"/>
                    <a:pt x="85" y="149"/>
                  </a:cubicBezTo>
                  <a:cubicBezTo>
                    <a:pt x="89" y="143"/>
                    <a:pt x="93" y="137"/>
                    <a:pt x="98" y="130"/>
                  </a:cubicBezTo>
                  <a:close/>
                  <a:moveTo>
                    <a:pt x="82" y="154"/>
                  </a:moveTo>
                  <a:cubicBezTo>
                    <a:pt x="138" y="188"/>
                    <a:pt x="138" y="188"/>
                    <a:pt x="138" y="188"/>
                  </a:cubicBezTo>
                  <a:cubicBezTo>
                    <a:pt x="135" y="192"/>
                    <a:pt x="133" y="196"/>
                    <a:pt x="131" y="200"/>
                  </a:cubicBezTo>
                  <a:cubicBezTo>
                    <a:pt x="71" y="175"/>
                    <a:pt x="71" y="175"/>
                    <a:pt x="71" y="175"/>
                  </a:cubicBezTo>
                  <a:cubicBezTo>
                    <a:pt x="74" y="168"/>
                    <a:pt x="78" y="161"/>
                    <a:pt x="82" y="154"/>
                  </a:cubicBezTo>
                  <a:close/>
                  <a:moveTo>
                    <a:pt x="69" y="180"/>
                  </a:moveTo>
                  <a:cubicBezTo>
                    <a:pt x="129" y="205"/>
                    <a:pt x="129" y="205"/>
                    <a:pt x="129" y="205"/>
                  </a:cubicBezTo>
                  <a:cubicBezTo>
                    <a:pt x="127" y="209"/>
                    <a:pt x="125" y="214"/>
                    <a:pt x="124" y="218"/>
                  </a:cubicBezTo>
                  <a:cubicBezTo>
                    <a:pt x="61" y="201"/>
                    <a:pt x="61" y="201"/>
                    <a:pt x="61" y="201"/>
                  </a:cubicBezTo>
                  <a:cubicBezTo>
                    <a:pt x="64" y="194"/>
                    <a:pt x="66" y="187"/>
                    <a:pt x="69" y="180"/>
                  </a:cubicBezTo>
                  <a:close/>
                  <a:moveTo>
                    <a:pt x="60" y="207"/>
                  </a:moveTo>
                  <a:cubicBezTo>
                    <a:pt x="122" y="223"/>
                    <a:pt x="122" y="223"/>
                    <a:pt x="122" y="223"/>
                  </a:cubicBezTo>
                  <a:cubicBezTo>
                    <a:pt x="121" y="228"/>
                    <a:pt x="120" y="232"/>
                    <a:pt x="120" y="237"/>
                  </a:cubicBezTo>
                  <a:cubicBezTo>
                    <a:pt x="56" y="230"/>
                    <a:pt x="56" y="230"/>
                    <a:pt x="56" y="230"/>
                  </a:cubicBezTo>
                  <a:cubicBezTo>
                    <a:pt x="57" y="222"/>
                    <a:pt x="58" y="214"/>
                    <a:pt x="60" y="207"/>
                  </a:cubicBezTo>
                  <a:close/>
                  <a:moveTo>
                    <a:pt x="55" y="235"/>
                  </a:moveTo>
                  <a:cubicBezTo>
                    <a:pt x="119" y="243"/>
                    <a:pt x="119" y="243"/>
                    <a:pt x="119" y="243"/>
                  </a:cubicBezTo>
                  <a:cubicBezTo>
                    <a:pt x="118" y="247"/>
                    <a:pt x="118" y="252"/>
                    <a:pt x="118" y="257"/>
                  </a:cubicBezTo>
                  <a:cubicBezTo>
                    <a:pt x="54" y="258"/>
                    <a:pt x="54" y="258"/>
                    <a:pt x="54" y="258"/>
                  </a:cubicBezTo>
                  <a:cubicBezTo>
                    <a:pt x="54" y="251"/>
                    <a:pt x="54" y="243"/>
                    <a:pt x="55" y="235"/>
                  </a:cubicBezTo>
                  <a:close/>
                  <a:moveTo>
                    <a:pt x="54" y="264"/>
                  </a:moveTo>
                  <a:cubicBezTo>
                    <a:pt x="118" y="262"/>
                    <a:pt x="118" y="262"/>
                    <a:pt x="118" y="262"/>
                  </a:cubicBezTo>
                  <a:cubicBezTo>
                    <a:pt x="118" y="267"/>
                    <a:pt x="119" y="272"/>
                    <a:pt x="119" y="276"/>
                  </a:cubicBezTo>
                  <a:cubicBezTo>
                    <a:pt x="56" y="287"/>
                    <a:pt x="56" y="287"/>
                    <a:pt x="56" y="287"/>
                  </a:cubicBezTo>
                  <a:cubicBezTo>
                    <a:pt x="55" y="279"/>
                    <a:pt x="54" y="272"/>
                    <a:pt x="54" y="264"/>
                  </a:cubicBezTo>
                  <a:close/>
                  <a:moveTo>
                    <a:pt x="57" y="292"/>
                  </a:moveTo>
                  <a:cubicBezTo>
                    <a:pt x="120" y="282"/>
                    <a:pt x="120" y="282"/>
                    <a:pt x="120" y="282"/>
                  </a:cubicBezTo>
                  <a:cubicBezTo>
                    <a:pt x="121" y="286"/>
                    <a:pt x="122" y="291"/>
                    <a:pt x="123" y="295"/>
                  </a:cubicBezTo>
                  <a:cubicBezTo>
                    <a:pt x="63" y="315"/>
                    <a:pt x="63" y="315"/>
                    <a:pt x="63" y="315"/>
                  </a:cubicBezTo>
                  <a:cubicBezTo>
                    <a:pt x="60" y="307"/>
                    <a:pt x="58" y="300"/>
                    <a:pt x="57" y="292"/>
                  </a:cubicBezTo>
                  <a:close/>
                  <a:moveTo>
                    <a:pt x="73" y="342"/>
                  </a:moveTo>
                  <a:cubicBezTo>
                    <a:pt x="70" y="335"/>
                    <a:pt x="67" y="328"/>
                    <a:pt x="64" y="320"/>
                  </a:cubicBezTo>
                  <a:cubicBezTo>
                    <a:pt x="125" y="301"/>
                    <a:pt x="125" y="301"/>
                    <a:pt x="125" y="301"/>
                  </a:cubicBezTo>
                  <a:cubicBezTo>
                    <a:pt x="127" y="305"/>
                    <a:pt x="128" y="309"/>
                    <a:pt x="130" y="314"/>
                  </a:cubicBezTo>
                  <a:lnTo>
                    <a:pt x="73" y="342"/>
                  </a:lnTo>
                  <a:close/>
                  <a:moveTo>
                    <a:pt x="75" y="347"/>
                  </a:moveTo>
                  <a:cubicBezTo>
                    <a:pt x="133" y="319"/>
                    <a:pt x="133" y="319"/>
                    <a:pt x="133" y="319"/>
                  </a:cubicBezTo>
                  <a:cubicBezTo>
                    <a:pt x="135" y="323"/>
                    <a:pt x="137" y="327"/>
                    <a:pt x="140" y="331"/>
                  </a:cubicBezTo>
                  <a:cubicBezTo>
                    <a:pt x="87" y="367"/>
                    <a:pt x="87" y="367"/>
                    <a:pt x="87" y="367"/>
                  </a:cubicBezTo>
                  <a:cubicBezTo>
                    <a:pt x="83" y="360"/>
                    <a:pt x="79" y="354"/>
                    <a:pt x="75" y="347"/>
                  </a:cubicBezTo>
                  <a:close/>
                  <a:moveTo>
                    <a:pt x="90" y="371"/>
                  </a:moveTo>
                  <a:cubicBezTo>
                    <a:pt x="143" y="336"/>
                    <a:pt x="143" y="336"/>
                    <a:pt x="143" y="336"/>
                  </a:cubicBezTo>
                  <a:cubicBezTo>
                    <a:pt x="145" y="339"/>
                    <a:pt x="148" y="343"/>
                    <a:pt x="151" y="347"/>
                  </a:cubicBezTo>
                  <a:cubicBezTo>
                    <a:pt x="104" y="390"/>
                    <a:pt x="104" y="390"/>
                    <a:pt x="104" y="390"/>
                  </a:cubicBezTo>
                  <a:cubicBezTo>
                    <a:pt x="99" y="384"/>
                    <a:pt x="94" y="378"/>
                    <a:pt x="90" y="371"/>
                  </a:cubicBezTo>
                  <a:close/>
                  <a:moveTo>
                    <a:pt x="125" y="410"/>
                  </a:moveTo>
                  <a:cubicBezTo>
                    <a:pt x="119" y="405"/>
                    <a:pt x="114" y="399"/>
                    <a:pt x="108" y="394"/>
                  </a:cubicBezTo>
                  <a:cubicBezTo>
                    <a:pt x="155" y="351"/>
                    <a:pt x="155" y="351"/>
                    <a:pt x="155" y="351"/>
                  </a:cubicBezTo>
                  <a:cubicBezTo>
                    <a:pt x="158" y="354"/>
                    <a:pt x="162" y="357"/>
                    <a:pt x="165" y="361"/>
                  </a:cubicBezTo>
                  <a:lnTo>
                    <a:pt x="125" y="410"/>
                  </a:lnTo>
                  <a:close/>
                  <a:moveTo>
                    <a:pt x="148" y="427"/>
                  </a:moveTo>
                  <a:cubicBezTo>
                    <a:pt x="142" y="423"/>
                    <a:pt x="135" y="418"/>
                    <a:pt x="129" y="413"/>
                  </a:cubicBezTo>
                  <a:cubicBezTo>
                    <a:pt x="170" y="364"/>
                    <a:pt x="170" y="364"/>
                    <a:pt x="170" y="364"/>
                  </a:cubicBezTo>
                  <a:cubicBezTo>
                    <a:pt x="173" y="367"/>
                    <a:pt x="177" y="370"/>
                    <a:pt x="181" y="372"/>
                  </a:cubicBezTo>
                  <a:lnTo>
                    <a:pt x="148" y="427"/>
                  </a:lnTo>
                  <a:close/>
                  <a:moveTo>
                    <a:pt x="153" y="430"/>
                  </a:moveTo>
                  <a:cubicBezTo>
                    <a:pt x="186" y="375"/>
                    <a:pt x="186" y="375"/>
                    <a:pt x="186" y="375"/>
                  </a:cubicBezTo>
                  <a:cubicBezTo>
                    <a:pt x="190" y="378"/>
                    <a:pt x="194" y="380"/>
                    <a:pt x="198" y="382"/>
                  </a:cubicBezTo>
                  <a:cubicBezTo>
                    <a:pt x="174" y="440"/>
                    <a:pt x="174" y="440"/>
                    <a:pt x="174" y="440"/>
                  </a:cubicBezTo>
                  <a:cubicBezTo>
                    <a:pt x="167" y="437"/>
                    <a:pt x="160" y="433"/>
                    <a:pt x="153" y="430"/>
                  </a:cubicBezTo>
                  <a:close/>
                  <a:moveTo>
                    <a:pt x="179" y="442"/>
                  </a:moveTo>
                  <a:cubicBezTo>
                    <a:pt x="204" y="384"/>
                    <a:pt x="204" y="384"/>
                    <a:pt x="204" y="384"/>
                  </a:cubicBezTo>
                  <a:cubicBezTo>
                    <a:pt x="208" y="386"/>
                    <a:pt x="212" y="387"/>
                    <a:pt x="217" y="388"/>
                  </a:cubicBezTo>
                  <a:cubicBezTo>
                    <a:pt x="201" y="450"/>
                    <a:pt x="201" y="450"/>
                    <a:pt x="201" y="450"/>
                  </a:cubicBezTo>
                  <a:cubicBezTo>
                    <a:pt x="193" y="448"/>
                    <a:pt x="186" y="445"/>
                    <a:pt x="179" y="442"/>
                  </a:cubicBezTo>
                  <a:close/>
                  <a:moveTo>
                    <a:pt x="206" y="451"/>
                  </a:moveTo>
                  <a:cubicBezTo>
                    <a:pt x="222" y="390"/>
                    <a:pt x="222" y="390"/>
                    <a:pt x="222" y="390"/>
                  </a:cubicBezTo>
                  <a:cubicBezTo>
                    <a:pt x="227" y="391"/>
                    <a:pt x="232" y="392"/>
                    <a:pt x="236" y="392"/>
                  </a:cubicBezTo>
                  <a:cubicBezTo>
                    <a:pt x="229" y="455"/>
                    <a:pt x="229" y="455"/>
                    <a:pt x="229" y="455"/>
                  </a:cubicBezTo>
                  <a:cubicBezTo>
                    <a:pt x="221" y="454"/>
                    <a:pt x="214" y="453"/>
                    <a:pt x="206" y="451"/>
                  </a:cubicBezTo>
                  <a:close/>
                  <a:moveTo>
                    <a:pt x="234" y="456"/>
                  </a:moveTo>
                  <a:cubicBezTo>
                    <a:pt x="242" y="393"/>
                    <a:pt x="242" y="393"/>
                    <a:pt x="242" y="393"/>
                  </a:cubicBezTo>
                  <a:cubicBezTo>
                    <a:pt x="246" y="393"/>
                    <a:pt x="250" y="393"/>
                    <a:pt x="254" y="393"/>
                  </a:cubicBezTo>
                  <a:cubicBezTo>
                    <a:pt x="254" y="393"/>
                    <a:pt x="255" y="393"/>
                    <a:pt x="256" y="393"/>
                  </a:cubicBezTo>
                  <a:cubicBezTo>
                    <a:pt x="257" y="457"/>
                    <a:pt x="257" y="457"/>
                    <a:pt x="257" y="457"/>
                  </a:cubicBezTo>
                  <a:cubicBezTo>
                    <a:pt x="250" y="457"/>
                    <a:pt x="242" y="457"/>
                    <a:pt x="234" y="456"/>
                  </a:cubicBezTo>
                  <a:close/>
                  <a:moveTo>
                    <a:pt x="263" y="457"/>
                  </a:moveTo>
                  <a:cubicBezTo>
                    <a:pt x="261" y="393"/>
                    <a:pt x="261" y="393"/>
                    <a:pt x="261" y="393"/>
                  </a:cubicBezTo>
                  <a:cubicBezTo>
                    <a:pt x="266" y="393"/>
                    <a:pt x="271" y="392"/>
                    <a:pt x="275" y="392"/>
                  </a:cubicBezTo>
                  <a:cubicBezTo>
                    <a:pt x="286" y="455"/>
                    <a:pt x="286" y="455"/>
                    <a:pt x="286" y="455"/>
                  </a:cubicBezTo>
                  <a:cubicBezTo>
                    <a:pt x="278" y="456"/>
                    <a:pt x="271" y="456"/>
                    <a:pt x="263" y="457"/>
                  </a:cubicBezTo>
                  <a:close/>
                  <a:moveTo>
                    <a:pt x="292" y="454"/>
                  </a:moveTo>
                  <a:cubicBezTo>
                    <a:pt x="281" y="391"/>
                    <a:pt x="281" y="391"/>
                    <a:pt x="281" y="391"/>
                  </a:cubicBezTo>
                  <a:cubicBezTo>
                    <a:pt x="285" y="390"/>
                    <a:pt x="290" y="389"/>
                    <a:pt x="294" y="387"/>
                  </a:cubicBezTo>
                  <a:cubicBezTo>
                    <a:pt x="314" y="448"/>
                    <a:pt x="314" y="448"/>
                    <a:pt x="314" y="448"/>
                  </a:cubicBezTo>
                  <a:cubicBezTo>
                    <a:pt x="307" y="450"/>
                    <a:pt x="299" y="452"/>
                    <a:pt x="292" y="454"/>
                  </a:cubicBezTo>
                  <a:close/>
                  <a:moveTo>
                    <a:pt x="319" y="446"/>
                  </a:moveTo>
                  <a:cubicBezTo>
                    <a:pt x="300" y="385"/>
                    <a:pt x="300" y="385"/>
                    <a:pt x="300" y="385"/>
                  </a:cubicBezTo>
                  <a:cubicBezTo>
                    <a:pt x="304" y="384"/>
                    <a:pt x="308" y="382"/>
                    <a:pt x="313" y="380"/>
                  </a:cubicBezTo>
                  <a:cubicBezTo>
                    <a:pt x="341" y="438"/>
                    <a:pt x="341" y="438"/>
                    <a:pt x="341" y="438"/>
                  </a:cubicBezTo>
                  <a:cubicBezTo>
                    <a:pt x="334" y="441"/>
                    <a:pt x="327" y="444"/>
                    <a:pt x="319" y="446"/>
                  </a:cubicBezTo>
                  <a:close/>
                  <a:moveTo>
                    <a:pt x="346" y="435"/>
                  </a:moveTo>
                  <a:cubicBezTo>
                    <a:pt x="318" y="377"/>
                    <a:pt x="318" y="377"/>
                    <a:pt x="318" y="377"/>
                  </a:cubicBezTo>
                  <a:cubicBezTo>
                    <a:pt x="322" y="375"/>
                    <a:pt x="326" y="373"/>
                    <a:pt x="330" y="370"/>
                  </a:cubicBezTo>
                  <a:cubicBezTo>
                    <a:pt x="366" y="423"/>
                    <a:pt x="366" y="423"/>
                    <a:pt x="366" y="423"/>
                  </a:cubicBezTo>
                  <a:cubicBezTo>
                    <a:pt x="359" y="428"/>
                    <a:pt x="353" y="432"/>
                    <a:pt x="346" y="435"/>
                  </a:cubicBezTo>
                  <a:close/>
                  <a:moveTo>
                    <a:pt x="370" y="420"/>
                  </a:moveTo>
                  <a:cubicBezTo>
                    <a:pt x="334" y="367"/>
                    <a:pt x="334" y="367"/>
                    <a:pt x="334" y="367"/>
                  </a:cubicBezTo>
                  <a:cubicBezTo>
                    <a:pt x="338" y="364"/>
                    <a:pt x="341" y="361"/>
                    <a:pt x="345" y="358"/>
                  </a:cubicBezTo>
                  <a:cubicBezTo>
                    <a:pt x="388" y="406"/>
                    <a:pt x="388" y="406"/>
                    <a:pt x="388" y="406"/>
                  </a:cubicBezTo>
                  <a:cubicBezTo>
                    <a:pt x="382" y="411"/>
                    <a:pt x="376" y="416"/>
                    <a:pt x="370" y="420"/>
                  </a:cubicBezTo>
                  <a:close/>
                  <a:moveTo>
                    <a:pt x="392" y="402"/>
                  </a:moveTo>
                  <a:cubicBezTo>
                    <a:pt x="349" y="354"/>
                    <a:pt x="349" y="354"/>
                    <a:pt x="349" y="354"/>
                  </a:cubicBezTo>
                  <a:cubicBezTo>
                    <a:pt x="352" y="351"/>
                    <a:pt x="355" y="348"/>
                    <a:pt x="358" y="344"/>
                  </a:cubicBezTo>
                  <a:cubicBezTo>
                    <a:pt x="408" y="385"/>
                    <a:pt x="408" y="385"/>
                    <a:pt x="408" y="385"/>
                  </a:cubicBezTo>
                  <a:cubicBezTo>
                    <a:pt x="403" y="391"/>
                    <a:pt x="398" y="397"/>
                    <a:pt x="392" y="402"/>
                  </a:cubicBezTo>
                  <a:close/>
                  <a:moveTo>
                    <a:pt x="412" y="381"/>
                  </a:moveTo>
                  <a:cubicBezTo>
                    <a:pt x="362" y="340"/>
                    <a:pt x="362" y="340"/>
                    <a:pt x="362" y="340"/>
                  </a:cubicBezTo>
                  <a:cubicBezTo>
                    <a:pt x="364" y="336"/>
                    <a:pt x="367" y="332"/>
                    <a:pt x="369" y="328"/>
                  </a:cubicBezTo>
                  <a:cubicBezTo>
                    <a:pt x="425" y="362"/>
                    <a:pt x="425" y="362"/>
                    <a:pt x="425" y="362"/>
                  </a:cubicBezTo>
                  <a:cubicBezTo>
                    <a:pt x="421" y="369"/>
                    <a:pt x="417" y="375"/>
                    <a:pt x="412" y="381"/>
                  </a:cubicBezTo>
                  <a:close/>
                  <a:moveTo>
                    <a:pt x="428" y="357"/>
                  </a:moveTo>
                  <a:cubicBezTo>
                    <a:pt x="372" y="324"/>
                    <a:pt x="372" y="324"/>
                    <a:pt x="372" y="324"/>
                  </a:cubicBezTo>
                  <a:cubicBezTo>
                    <a:pt x="375" y="320"/>
                    <a:pt x="377" y="316"/>
                    <a:pt x="378" y="311"/>
                  </a:cubicBezTo>
                  <a:cubicBezTo>
                    <a:pt x="438" y="337"/>
                    <a:pt x="438" y="337"/>
                    <a:pt x="438" y="337"/>
                  </a:cubicBezTo>
                  <a:cubicBezTo>
                    <a:pt x="435" y="344"/>
                    <a:pt x="432" y="351"/>
                    <a:pt x="428" y="357"/>
                  </a:cubicBezTo>
                  <a:close/>
                  <a:moveTo>
                    <a:pt x="441" y="332"/>
                  </a:moveTo>
                  <a:cubicBezTo>
                    <a:pt x="380" y="306"/>
                    <a:pt x="380" y="306"/>
                    <a:pt x="380" y="306"/>
                  </a:cubicBezTo>
                  <a:cubicBezTo>
                    <a:pt x="382" y="302"/>
                    <a:pt x="384" y="298"/>
                    <a:pt x="385" y="293"/>
                  </a:cubicBezTo>
                  <a:cubicBezTo>
                    <a:pt x="448" y="310"/>
                    <a:pt x="448" y="310"/>
                    <a:pt x="448" y="310"/>
                  </a:cubicBezTo>
                  <a:cubicBezTo>
                    <a:pt x="446" y="317"/>
                    <a:pt x="443" y="325"/>
                    <a:pt x="441" y="332"/>
                  </a:cubicBezTo>
                  <a:close/>
                  <a:moveTo>
                    <a:pt x="449" y="305"/>
                  </a:moveTo>
                  <a:cubicBezTo>
                    <a:pt x="386" y="288"/>
                    <a:pt x="386" y="288"/>
                    <a:pt x="386" y="288"/>
                  </a:cubicBezTo>
                  <a:cubicBezTo>
                    <a:pt x="387" y="283"/>
                    <a:pt x="388" y="279"/>
                    <a:pt x="388" y="274"/>
                  </a:cubicBezTo>
                  <a:cubicBezTo>
                    <a:pt x="453" y="282"/>
                    <a:pt x="453" y="282"/>
                    <a:pt x="453" y="282"/>
                  </a:cubicBezTo>
                  <a:cubicBezTo>
                    <a:pt x="453" y="290"/>
                    <a:pt x="451" y="297"/>
                    <a:pt x="449" y="305"/>
                  </a:cubicBezTo>
                  <a:close/>
                  <a:moveTo>
                    <a:pt x="454" y="276"/>
                  </a:moveTo>
                  <a:cubicBezTo>
                    <a:pt x="389" y="269"/>
                    <a:pt x="389" y="269"/>
                    <a:pt x="389" y="269"/>
                  </a:cubicBezTo>
                  <a:cubicBezTo>
                    <a:pt x="389" y="265"/>
                    <a:pt x="389" y="261"/>
                    <a:pt x="389" y="258"/>
                  </a:cubicBezTo>
                  <a:cubicBezTo>
                    <a:pt x="389" y="257"/>
                    <a:pt x="389" y="256"/>
                    <a:pt x="389" y="255"/>
                  </a:cubicBezTo>
                  <a:cubicBezTo>
                    <a:pt x="455" y="253"/>
                    <a:pt x="455" y="253"/>
                    <a:pt x="455" y="253"/>
                  </a:cubicBezTo>
                  <a:cubicBezTo>
                    <a:pt x="455" y="261"/>
                    <a:pt x="455" y="269"/>
                    <a:pt x="454" y="276"/>
                  </a:cubicBezTo>
                  <a:close/>
                </a:path>
              </a:pathLst>
            </a:custGeom>
            <a:grpFill/>
            <a:ln w="15875" cap="flat">
              <a:noFill/>
              <a:prstDash val="solid"/>
              <a:miter lim="800000"/>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11" name="Freeform 23"/>
            <p:cNvSpPr>
              <a:spLocks noEditPoints="1"/>
            </p:cNvSpPr>
            <p:nvPr/>
          </p:nvSpPr>
          <p:spPr bwMode="auto">
            <a:xfrm>
              <a:off x="10753076" y="6122190"/>
              <a:ext cx="1073240" cy="1076396"/>
            </a:xfrm>
            <a:custGeom>
              <a:avLst/>
              <a:gdLst>
                <a:gd name="T0" fmla="*/ 50 w 285"/>
                <a:gd name="T1" fmla="*/ 51 h 286"/>
                <a:gd name="T2" fmla="*/ 35 w 285"/>
                <a:gd name="T3" fmla="*/ 69 h 286"/>
                <a:gd name="T4" fmla="*/ 23 w 285"/>
                <a:gd name="T5" fmla="*/ 91 h 286"/>
                <a:gd name="T6" fmla="*/ 15 w 285"/>
                <a:gd name="T7" fmla="*/ 113 h 286"/>
                <a:gd name="T8" fmla="*/ 12 w 285"/>
                <a:gd name="T9" fmla="*/ 137 h 286"/>
                <a:gd name="T10" fmla="*/ 13 w 285"/>
                <a:gd name="T11" fmla="*/ 161 h 286"/>
                <a:gd name="T12" fmla="*/ 19 w 285"/>
                <a:gd name="T13" fmla="*/ 185 h 286"/>
                <a:gd name="T14" fmla="*/ 29 w 285"/>
                <a:gd name="T15" fmla="*/ 207 h 286"/>
                <a:gd name="T16" fmla="*/ 42 w 285"/>
                <a:gd name="T17" fmla="*/ 227 h 286"/>
                <a:gd name="T18" fmla="*/ 59 w 285"/>
                <a:gd name="T19" fmla="*/ 244 h 286"/>
                <a:gd name="T20" fmla="*/ 79 w 285"/>
                <a:gd name="T21" fmla="*/ 257 h 286"/>
                <a:gd name="T22" fmla="*/ 101 w 285"/>
                <a:gd name="T23" fmla="*/ 267 h 286"/>
                <a:gd name="T24" fmla="*/ 125 w 285"/>
                <a:gd name="T25" fmla="*/ 272 h 286"/>
                <a:gd name="T26" fmla="*/ 149 w 285"/>
                <a:gd name="T27" fmla="*/ 274 h 286"/>
                <a:gd name="T28" fmla="*/ 173 w 285"/>
                <a:gd name="T29" fmla="*/ 270 h 286"/>
                <a:gd name="T30" fmla="*/ 196 w 285"/>
                <a:gd name="T31" fmla="*/ 262 h 286"/>
                <a:gd name="T32" fmla="*/ 217 w 285"/>
                <a:gd name="T33" fmla="*/ 251 h 286"/>
                <a:gd name="T34" fmla="*/ 235 w 285"/>
                <a:gd name="T35" fmla="*/ 235 h 286"/>
                <a:gd name="T36" fmla="*/ 250 w 285"/>
                <a:gd name="T37" fmla="*/ 217 h 286"/>
                <a:gd name="T38" fmla="*/ 262 w 285"/>
                <a:gd name="T39" fmla="*/ 196 h 286"/>
                <a:gd name="T40" fmla="*/ 270 w 285"/>
                <a:gd name="T41" fmla="*/ 173 h 286"/>
                <a:gd name="T42" fmla="*/ 273 w 285"/>
                <a:gd name="T43" fmla="*/ 149 h 286"/>
                <a:gd name="T44" fmla="*/ 272 w 285"/>
                <a:gd name="T45" fmla="*/ 125 h 286"/>
                <a:gd name="T46" fmla="*/ 266 w 285"/>
                <a:gd name="T47" fmla="*/ 101 h 286"/>
                <a:gd name="T48" fmla="*/ 257 w 285"/>
                <a:gd name="T49" fmla="*/ 79 h 286"/>
                <a:gd name="T50" fmla="*/ 243 w 285"/>
                <a:gd name="T51" fmla="*/ 59 h 286"/>
                <a:gd name="T52" fmla="*/ 226 w 285"/>
                <a:gd name="T53" fmla="*/ 42 h 286"/>
                <a:gd name="T54" fmla="*/ 206 w 285"/>
                <a:gd name="T55" fmla="*/ 29 h 286"/>
                <a:gd name="T56" fmla="*/ 184 w 285"/>
                <a:gd name="T57" fmla="*/ 19 h 286"/>
                <a:gd name="T58" fmla="*/ 160 w 285"/>
                <a:gd name="T59" fmla="*/ 14 h 286"/>
                <a:gd name="T60" fmla="*/ 136 w 285"/>
                <a:gd name="T61" fmla="*/ 13 h 286"/>
                <a:gd name="T62" fmla="*/ 112 w 285"/>
                <a:gd name="T63" fmla="*/ 16 h 286"/>
                <a:gd name="T64" fmla="*/ 90 w 285"/>
                <a:gd name="T65" fmla="*/ 24 h 286"/>
                <a:gd name="T66" fmla="*/ 69 w 285"/>
                <a:gd name="T67" fmla="*/ 35 h 286"/>
                <a:gd name="T68" fmla="*/ 103 w 285"/>
                <a:gd name="T69" fmla="*/ 99 h 286"/>
                <a:gd name="T70" fmla="*/ 99 w 285"/>
                <a:gd name="T71" fmla="*/ 183 h 286"/>
                <a:gd name="T72" fmla="*/ 238 w 285"/>
                <a:gd name="T73" fmla="*/ 164 h 286"/>
                <a:gd name="T74" fmla="*/ 84 w 285"/>
                <a:gd name="T75" fmla="*/ 235 h 286"/>
                <a:gd name="T76" fmla="*/ 107 w 285"/>
                <a:gd name="T77" fmla="*/ 207 h 286"/>
                <a:gd name="T78" fmla="*/ 175 w 285"/>
                <a:gd name="T79" fmla="*/ 39 h 286"/>
                <a:gd name="T80" fmla="*/ 240 w 285"/>
                <a:gd name="T81" fmla="*/ 135 h 286"/>
                <a:gd name="T82" fmla="*/ 197 w 285"/>
                <a:gd name="T83" fmla="*/ 94 h 286"/>
                <a:gd name="T84" fmla="*/ 163 w 285"/>
                <a:gd name="T85" fmla="*/ 47 h 286"/>
                <a:gd name="T86" fmla="*/ 134 w 285"/>
                <a:gd name="T87" fmla="*/ 45 h 286"/>
                <a:gd name="T88" fmla="*/ 93 w 285"/>
                <a:gd name="T89" fmla="*/ 89 h 286"/>
                <a:gd name="T90" fmla="*/ 62 w 285"/>
                <a:gd name="T91" fmla="*/ 200 h 286"/>
                <a:gd name="T92" fmla="*/ 123 w 285"/>
                <a:gd name="T93" fmla="*/ 3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5" h="286">
                  <a:moveTo>
                    <a:pt x="59" y="43"/>
                  </a:moveTo>
                  <a:cubicBezTo>
                    <a:pt x="46" y="37"/>
                    <a:pt x="46" y="37"/>
                    <a:pt x="46" y="37"/>
                  </a:cubicBezTo>
                  <a:cubicBezTo>
                    <a:pt x="50" y="51"/>
                    <a:pt x="50" y="51"/>
                    <a:pt x="50" y="51"/>
                  </a:cubicBezTo>
                  <a:cubicBezTo>
                    <a:pt x="52" y="56"/>
                    <a:pt x="47" y="61"/>
                    <a:pt x="42" y="60"/>
                  </a:cubicBezTo>
                  <a:cubicBezTo>
                    <a:pt x="28" y="57"/>
                    <a:pt x="28" y="57"/>
                    <a:pt x="28" y="57"/>
                  </a:cubicBezTo>
                  <a:cubicBezTo>
                    <a:pt x="35" y="69"/>
                    <a:pt x="35" y="69"/>
                    <a:pt x="35" y="69"/>
                  </a:cubicBezTo>
                  <a:cubicBezTo>
                    <a:pt x="37" y="74"/>
                    <a:pt x="34" y="80"/>
                    <a:pt x="29" y="79"/>
                  </a:cubicBezTo>
                  <a:cubicBezTo>
                    <a:pt x="14" y="79"/>
                    <a:pt x="14" y="79"/>
                    <a:pt x="14" y="79"/>
                  </a:cubicBezTo>
                  <a:cubicBezTo>
                    <a:pt x="23" y="91"/>
                    <a:pt x="23" y="91"/>
                    <a:pt x="23" y="91"/>
                  </a:cubicBezTo>
                  <a:cubicBezTo>
                    <a:pt x="26" y="95"/>
                    <a:pt x="24" y="101"/>
                    <a:pt x="19" y="102"/>
                  </a:cubicBezTo>
                  <a:cubicBezTo>
                    <a:pt x="5" y="104"/>
                    <a:pt x="5" y="104"/>
                    <a:pt x="5" y="104"/>
                  </a:cubicBezTo>
                  <a:cubicBezTo>
                    <a:pt x="15" y="113"/>
                    <a:pt x="15" y="113"/>
                    <a:pt x="15" y="113"/>
                  </a:cubicBezTo>
                  <a:cubicBezTo>
                    <a:pt x="19" y="117"/>
                    <a:pt x="18" y="123"/>
                    <a:pt x="13" y="125"/>
                  </a:cubicBezTo>
                  <a:cubicBezTo>
                    <a:pt x="0" y="130"/>
                    <a:pt x="0" y="130"/>
                    <a:pt x="0" y="130"/>
                  </a:cubicBezTo>
                  <a:cubicBezTo>
                    <a:pt x="12" y="137"/>
                    <a:pt x="12" y="137"/>
                    <a:pt x="12" y="137"/>
                  </a:cubicBezTo>
                  <a:cubicBezTo>
                    <a:pt x="17" y="140"/>
                    <a:pt x="17" y="146"/>
                    <a:pt x="12" y="149"/>
                  </a:cubicBezTo>
                  <a:cubicBezTo>
                    <a:pt x="0" y="156"/>
                    <a:pt x="0" y="156"/>
                    <a:pt x="0" y="156"/>
                  </a:cubicBezTo>
                  <a:cubicBezTo>
                    <a:pt x="13" y="161"/>
                    <a:pt x="13" y="161"/>
                    <a:pt x="13" y="161"/>
                  </a:cubicBezTo>
                  <a:cubicBezTo>
                    <a:pt x="18" y="163"/>
                    <a:pt x="19" y="169"/>
                    <a:pt x="15" y="173"/>
                  </a:cubicBezTo>
                  <a:cubicBezTo>
                    <a:pt x="5" y="182"/>
                    <a:pt x="5" y="182"/>
                    <a:pt x="5" y="182"/>
                  </a:cubicBezTo>
                  <a:cubicBezTo>
                    <a:pt x="19" y="185"/>
                    <a:pt x="19" y="185"/>
                    <a:pt x="19" y="185"/>
                  </a:cubicBezTo>
                  <a:cubicBezTo>
                    <a:pt x="24" y="186"/>
                    <a:pt x="26" y="192"/>
                    <a:pt x="23" y="196"/>
                  </a:cubicBezTo>
                  <a:cubicBezTo>
                    <a:pt x="14" y="207"/>
                    <a:pt x="14" y="207"/>
                    <a:pt x="14" y="207"/>
                  </a:cubicBezTo>
                  <a:cubicBezTo>
                    <a:pt x="29" y="207"/>
                    <a:pt x="29" y="207"/>
                    <a:pt x="29" y="207"/>
                  </a:cubicBezTo>
                  <a:cubicBezTo>
                    <a:pt x="34" y="207"/>
                    <a:pt x="37" y="212"/>
                    <a:pt x="35" y="217"/>
                  </a:cubicBezTo>
                  <a:cubicBezTo>
                    <a:pt x="28" y="229"/>
                    <a:pt x="28" y="229"/>
                    <a:pt x="28" y="229"/>
                  </a:cubicBezTo>
                  <a:cubicBezTo>
                    <a:pt x="42" y="227"/>
                    <a:pt x="42" y="227"/>
                    <a:pt x="42" y="227"/>
                  </a:cubicBezTo>
                  <a:cubicBezTo>
                    <a:pt x="47" y="226"/>
                    <a:pt x="52" y="230"/>
                    <a:pt x="50" y="235"/>
                  </a:cubicBezTo>
                  <a:cubicBezTo>
                    <a:pt x="46" y="249"/>
                    <a:pt x="46" y="249"/>
                    <a:pt x="46" y="249"/>
                  </a:cubicBezTo>
                  <a:cubicBezTo>
                    <a:pt x="59" y="244"/>
                    <a:pt x="59" y="244"/>
                    <a:pt x="59" y="244"/>
                  </a:cubicBezTo>
                  <a:cubicBezTo>
                    <a:pt x="64" y="242"/>
                    <a:pt x="69" y="246"/>
                    <a:pt x="69" y="251"/>
                  </a:cubicBezTo>
                  <a:cubicBezTo>
                    <a:pt x="67" y="265"/>
                    <a:pt x="67" y="265"/>
                    <a:pt x="67" y="265"/>
                  </a:cubicBezTo>
                  <a:cubicBezTo>
                    <a:pt x="79" y="257"/>
                    <a:pt x="79" y="257"/>
                    <a:pt x="79" y="257"/>
                  </a:cubicBezTo>
                  <a:cubicBezTo>
                    <a:pt x="84" y="254"/>
                    <a:pt x="89" y="257"/>
                    <a:pt x="90" y="263"/>
                  </a:cubicBezTo>
                  <a:cubicBezTo>
                    <a:pt x="91" y="277"/>
                    <a:pt x="91" y="277"/>
                    <a:pt x="91" y="277"/>
                  </a:cubicBezTo>
                  <a:cubicBezTo>
                    <a:pt x="101" y="267"/>
                    <a:pt x="101" y="267"/>
                    <a:pt x="101" y="267"/>
                  </a:cubicBezTo>
                  <a:cubicBezTo>
                    <a:pt x="105" y="263"/>
                    <a:pt x="111" y="265"/>
                    <a:pt x="113" y="270"/>
                  </a:cubicBezTo>
                  <a:cubicBezTo>
                    <a:pt x="116" y="284"/>
                    <a:pt x="116" y="284"/>
                    <a:pt x="116" y="284"/>
                  </a:cubicBezTo>
                  <a:cubicBezTo>
                    <a:pt x="125" y="272"/>
                    <a:pt x="125" y="272"/>
                    <a:pt x="125" y="272"/>
                  </a:cubicBezTo>
                  <a:cubicBezTo>
                    <a:pt x="128" y="268"/>
                    <a:pt x="134" y="269"/>
                    <a:pt x="137" y="274"/>
                  </a:cubicBezTo>
                  <a:cubicBezTo>
                    <a:pt x="143" y="286"/>
                    <a:pt x="143" y="286"/>
                    <a:pt x="143" y="286"/>
                  </a:cubicBezTo>
                  <a:cubicBezTo>
                    <a:pt x="149" y="274"/>
                    <a:pt x="149" y="274"/>
                    <a:pt x="149" y="274"/>
                  </a:cubicBezTo>
                  <a:cubicBezTo>
                    <a:pt x="151" y="269"/>
                    <a:pt x="158" y="268"/>
                    <a:pt x="161" y="272"/>
                  </a:cubicBezTo>
                  <a:cubicBezTo>
                    <a:pt x="169" y="284"/>
                    <a:pt x="169" y="284"/>
                    <a:pt x="169" y="284"/>
                  </a:cubicBezTo>
                  <a:cubicBezTo>
                    <a:pt x="173" y="270"/>
                    <a:pt x="173" y="270"/>
                    <a:pt x="173" y="270"/>
                  </a:cubicBezTo>
                  <a:cubicBezTo>
                    <a:pt x="174" y="265"/>
                    <a:pt x="180" y="263"/>
                    <a:pt x="184" y="267"/>
                  </a:cubicBezTo>
                  <a:cubicBezTo>
                    <a:pt x="194" y="277"/>
                    <a:pt x="194" y="277"/>
                    <a:pt x="194" y="277"/>
                  </a:cubicBezTo>
                  <a:cubicBezTo>
                    <a:pt x="196" y="262"/>
                    <a:pt x="196" y="262"/>
                    <a:pt x="196" y="262"/>
                  </a:cubicBezTo>
                  <a:cubicBezTo>
                    <a:pt x="196" y="257"/>
                    <a:pt x="202" y="254"/>
                    <a:pt x="206" y="257"/>
                  </a:cubicBezTo>
                  <a:cubicBezTo>
                    <a:pt x="218" y="265"/>
                    <a:pt x="218" y="265"/>
                    <a:pt x="218" y="265"/>
                  </a:cubicBezTo>
                  <a:cubicBezTo>
                    <a:pt x="217" y="251"/>
                    <a:pt x="217" y="251"/>
                    <a:pt x="217" y="251"/>
                  </a:cubicBezTo>
                  <a:cubicBezTo>
                    <a:pt x="216" y="246"/>
                    <a:pt x="221" y="242"/>
                    <a:pt x="226" y="244"/>
                  </a:cubicBezTo>
                  <a:cubicBezTo>
                    <a:pt x="239" y="249"/>
                    <a:pt x="239" y="249"/>
                    <a:pt x="239" y="249"/>
                  </a:cubicBezTo>
                  <a:cubicBezTo>
                    <a:pt x="235" y="235"/>
                    <a:pt x="235" y="235"/>
                    <a:pt x="235" y="235"/>
                  </a:cubicBezTo>
                  <a:cubicBezTo>
                    <a:pt x="234" y="230"/>
                    <a:pt x="238" y="225"/>
                    <a:pt x="243" y="227"/>
                  </a:cubicBezTo>
                  <a:cubicBezTo>
                    <a:pt x="257" y="229"/>
                    <a:pt x="257" y="229"/>
                    <a:pt x="257" y="229"/>
                  </a:cubicBezTo>
                  <a:cubicBezTo>
                    <a:pt x="250" y="217"/>
                    <a:pt x="250" y="217"/>
                    <a:pt x="250" y="217"/>
                  </a:cubicBezTo>
                  <a:cubicBezTo>
                    <a:pt x="248" y="212"/>
                    <a:pt x="251" y="207"/>
                    <a:pt x="257" y="207"/>
                  </a:cubicBezTo>
                  <a:cubicBezTo>
                    <a:pt x="271" y="207"/>
                    <a:pt x="271" y="207"/>
                    <a:pt x="271" y="207"/>
                  </a:cubicBezTo>
                  <a:cubicBezTo>
                    <a:pt x="262" y="196"/>
                    <a:pt x="262" y="196"/>
                    <a:pt x="262" y="196"/>
                  </a:cubicBezTo>
                  <a:cubicBezTo>
                    <a:pt x="259" y="192"/>
                    <a:pt x="261" y="185"/>
                    <a:pt x="266" y="185"/>
                  </a:cubicBezTo>
                  <a:cubicBezTo>
                    <a:pt x="280" y="182"/>
                    <a:pt x="280" y="182"/>
                    <a:pt x="280" y="182"/>
                  </a:cubicBezTo>
                  <a:cubicBezTo>
                    <a:pt x="270" y="173"/>
                    <a:pt x="270" y="173"/>
                    <a:pt x="270" y="173"/>
                  </a:cubicBezTo>
                  <a:cubicBezTo>
                    <a:pt x="266" y="169"/>
                    <a:pt x="267" y="163"/>
                    <a:pt x="272" y="161"/>
                  </a:cubicBezTo>
                  <a:cubicBezTo>
                    <a:pt x="285" y="156"/>
                    <a:pt x="285" y="156"/>
                    <a:pt x="285" y="156"/>
                  </a:cubicBezTo>
                  <a:cubicBezTo>
                    <a:pt x="273" y="149"/>
                    <a:pt x="273" y="149"/>
                    <a:pt x="273" y="149"/>
                  </a:cubicBezTo>
                  <a:cubicBezTo>
                    <a:pt x="269" y="146"/>
                    <a:pt x="269" y="140"/>
                    <a:pt x="273" y="137"/>
                  </a:cubicBezTo>
                  <a:cubicBezTo>
                    <a:pt x="285" y="130"/>
                    <a:pt x="285" y="130"/>
                    <a:pt x="285" y="130"/>
                  </a:cubicBezTo>
                  <a:cubicBezTo>
                    <a:pt x="272" y="125"/>
                    <a:pt x="272" y="125"/>
                    <a:pt x="272" y="125"/>
                  </a:cubicBezTo>
                  <a:cubicBezTo>
                    <a:pt x="267" y="123"/>
                    <a:pt x="266" y="117"/>
                    <a:pt x="270" y="113"/>
                  </a:cubicBezTo>
                  <a:cubicBezTo>
                    <a:pt x="280" y="104"/>
                    <a:pt x="280" y="104"/>
                    <a:pt x="280" y="104"/>
                  </a:cubicBezTo>
                  <a:cubicBezTo>
                    <a:pt x="266" y="101"/>
                    <a:pt x="266" y="101"/>
                    <a:pt x="266" y="101"/>
                  </a:cubicBezTo>
                  <a:cubicBezTo>
                    <a:pt x="261" y="100"/>
                    <a:pt x="259" y="94"/>
                    <a:pt x="262" y="90"/>
                  </a:cubicBezTo>
                  <a:cubicBezTo>
                    <a:pt x="271" y="79"/>
                    <a:pt x="271" y="79"/>
                    <a:pt x="271" y="79"/>
                  </a:cubicBezTo>
                  <a:cubicBezTo>
                    <a:pt x="257" y="79"/>
                    <a:pt x="257" y="79"/>
                    <a:pt x="257" y="79"/>
                  </a:cubicBezTo>
                  <a:cubicBezTo>
                    <a:pt x="251" y="79"/>
                    <a:pt x="248" y="74"/>
                    <a:pt x="250" y="69"/>
                  </a:cubicBezTo>
                  <a:cubicBezTo>
                    <a:pt x="257" y="57"/>
                    <a:pt x="257" y="57"/>
                    <a:pt x="257" y="57"/>
                  </a:cubicBezTo>
                  <a:cubicBezTo>
                    <a:pt x="243" y="59"/>
                    <a:pt x="243" y="59"/>
                    <a:pt x="243" y="59"/>
                  </a:cubicBezTo>
                  <a:cubicBezTo>
                    <a:pt x="238" y="60"/>
                    <a:pt x="233" y="56"/>
                    <a:pt x="235" y="51"/>
                  </a:cubicBezTo>
                  <a:cubicBezTo>
                    <a:pt x="239" y="37"/>
                    <a:pt x="239" y="37"/>
                    <a:pt x="239" y="37"/>
                  </a:cubicBezTo>
                  <a:cubicBezTo>
                    <a:pt x="226" y="42"/>
                    <a:pt x="226" y="42"/>
                    <a:pt x="226" y="42"/>
                  </a:cubicBezTo>
                  <a:cubicBezTo>
                    <a:pt x="221" y="44"/>
                    <a:pt x="216" y="40"/>
                    <a:pt x="216" y="35"/>
                  </a:cubicBezTo>
                  <a:cubicBezTo>
                    <a:pt x="218" y="21"/>
                    <a:pt x="218" y="21"/>
                    <a:pt x="218" y="21"/>
                  </a:cubicBezTo>
                  <a:cubicBezTo>
                    <a:pt x="206" y="29"/>
                    <a:pt x="206" y="29"/>
                    <a:pt x="206" y="29"/>
                  </a:cubicBezTo>
                  <a:cubicBezTo>
                    <a:pt x="202" y="32"/>
                    <a:pt x="196" y="29"/>
                    <a:pt x="195" y="24"/>
                  </a:cubicBezTo>
                  <a:cubicBezTo>
                    <a:pt x="194" y="9"/>
                    <a:pt x="194" y="9"/>
                    <a:pt x="194" y="9"/>
                  </a:cubicBezTo>
                  <a:cubicBezTo>
                    <a:pt x="184" y="19"/>
                    <a:pt x="184" y="19"/>
                    <a:pt x="184" y="19"/>
                  </a:cubicBezTo>
                  <a:cubicBezTo>
                    <a:pt x="180" y="23"/>
                    <a:pt x="174" y="21"/>
                    <a:pt x="173" y="16"/>
                  </a:cubicBezTo>
                  <a:cubicBezTo>
                    <a:pt x="169" y="2"/>
                    <a:pt x="169" y="2"/>
                    <a:pt x="169" y="2"/>
                  </a:cubicBezTo>
                  <a:cubicBezTo>
                    <a:pt x="160" y="14"/>
                    <a:pt x="160" y="14"/>
                    <a:pt x="160" y="14"/>
                  </a:cubicBezTo>
                  <a:cubicBezTo>
                    <a:pt x="157" y="18"/>
                    <a:pt x="151" y="17"/>
                    <a:pt x="149" y="13"/>
                  </a:cubicBezTo>
                  <a:cubicBezTo>
                    <a:pt x="142" y="0"/>
                    <a:pt x="142" y="0"/>
                    <a:pt x="142" y="0"/>
                  </a:cubicBezTo>
                  <a:cubicBezTo>
                    <a:pt x="136" y="13"/>
                    <a:pt x="136" y="13"/>
                    <a:pt x="136" y="13"/>
                  </a:cubicBezTo>
                  <a:cubicBezTo>
                    <a:pt x="134" y="17"/>
                    <a:pt x="128" y="18"/>
                    <a:pt x="125" y="14"/>
                  </a:cubicBezTo>
                  <a:cubicBezTo>
                    <a:pt x="116" y="2"/>
                    <a:pt x="116" y="2"/>
                    <a:pt x="116" y="2"/>
                  </a:cubicBezTo>
                  <a:cubicBezTo>
                    <a:pt x="112" y="16"/>
                    <a:pt x="112" y="16"/>
                    <a:pt x="112" y="16"/>
                  </a:cubicBezTo>
                  <a:cubicBezTo>
                    <a:pt x="111" y="21"/>
                    <a:pt x="105" y="23"/>
                    <a:pt x="101" y="19"/>
                  </a:cubicBezTo>
                  <a:cubicBezTo>
                    <a:pt x="91" y="10"/>
                    <a:pt x="91" y="10"/>
                    <a:pt x="91" y="10"/>
                  </a:cubicBezTo>
                  <a:cubicBezTo>
                    <a:pt x="90" y="24"/>
                    <a:pt x="90" y="24"/>
                    <a:pt x="90" y="24"/>
                  </a:cubicBezTo>
                  <a:cubicBezTo>
                    <a:pt x="89" y="29"/>
                    <a:pt x="83" y="32"/>
                    <a:pt x="79" y="29"/>
                  </a:cubicBezTo>
                  <a:cubicBezTo>
                    <a:pt x="67" y="21"/>
                    <a:pt x="67" y="21"/>
                    <a:pt x="67" y="21"/>
                  </a:cubicBezTo>
                  <a:cubicBezTo>
                    <a:pt x="69" y="35"/>
                    <a:pt x="69" y="35"/>
                    <a:pt x="69" y="35"/>
                  </a:cubicBezTo>
                  <a:cubicBezTo>
                    <a:pt x="69" y="41"/>
                    <a:pt x="64" y="45"/>
                    <a:pt x="59" y="43"/>
                  </a:cubicBezTo>
                  <a:close/>
                  <a:moveTo>
                    <a:pt x="99" y="183"/>
                  </a:moveTo>
                  <a:cubicBezTo>
                    <a:pt x="77" y="159"/>
                    <a:pt x="79" y="121"/>
                    <a:pt x="103" y="99"/>
                  </a:cubicBezTo>
                  <a:cubicBezTo>
                    <a:pt x="127" y="77"/>
                    <a:pt x="164" y="79"/>
                    <a:pt x="186" y="103"/>
                  </a:cubicBezTo>
                  <a:cubicBezTo>
                    <a:pt x="208" y="127"/>
                    <a:pt x="207" y="165"/>
                    <a:pt x="183" y="187"/>
                  </a:cubicBezTo>
                  <a:cubicBezTo>
                    <a:pt x="158" y="209"/>
                    <a:pt x="121" y="207"/>
                    <a:pt x="99" y="183"/>
                  </a:cubicBezTo>
                  <a:close/>
                  <a:moveTo>
                    <a:pt x="211" y="169"/>
                  </a:moveTo>
                  <a:cubicBezTo>
                    <a:pt x="213" y="165"/>
                    <a:pt x="216" y="163"/>
                    <a:pt x="220" y="163"/>
                  </a:cubicBezTo>
                  <a:cubicBezTo>
                    <a:pt x="238" y="164"/>
                    <a:pt x="238" y="164"/>
                    <a:pt x="238" y="164"/>
                  </a:cubicBezTo>
                  <a:cubicBezTo>
                    <a:pt x="244" y="164"/>
                    <a:pt x="248" y="170"/>
                    <a:pt x="247" y="175"/>
                  </a:cubicBezTo>
                  <a:cubicBezTo>
                    <a:pt x="241" y="193"/>
                    <a:pt x="231" y="210"/>
                    <a:pt x="216" y="223"/>
                  </a:cubicBezTo>
                  <a:cubicBezTo>
                    <a:pt x="179" y="257"/>
                    <a:pt x="124" y="261"/>
                    <a:pt x="84" y="235"/>
                  </a:cubicBezTo>
                  <a:cubicBezTo>
                    <a:pt x="79" y="232"/>
                    <a:pt x="78" y="225"/>
                    <a:pt x="83" y="220"/>
                  </a:cubicBezTo>
                  <a:cubicBezTo>
                    <a:pt x="96" y="208"/>
                    <a:pt x="96" y="208"/>
                    <a:pt x="96" y="208"/>
                  </a:cubicBezTo>
                  <a:cubicBezTo>
                    <a:pt x="99" y="206"/>
                    <a:pt x="103" y="205"/>
                    <a:pt x="107" y="207"/>
                  </a:cubicBezTo>
                  <a:cubicBezTo>
                    <a:pt x="133" y="222"/>
                    <a:pt x="168" y="219"/>
                    <a:pt x="192" y="197"/>
                  </a:cubicBezTo>
                  <a:cubicBezTo>
                    <a:pt x="201" y="189"/>
                    <a:pt x="207" y="179"/>
                    <a:pt x="211" y="169"/>
                  </a:cubicBezTo>
                  <a:close/>
                  <a:moveTo>
                    <a:pt x="175" y="39"/>
                  </a:moveTo>
                  <a:cubicBezTo>
                    <a:pt x="193" y="45"/>
                    <a:pt x="209" y="55"/>
                    <a:pt x="223" y="70"/>
                  </a:cubicBezTo>
                  <a:cubicBezTo>
                    <a:pt x="237" y="85"/>
                    <a:pt x="246" y="104"/>
                    <a:pt x="250" y="124"/>
                  </a:cubicBezTo>
                  <a:cubicBezTo>
                    <a:pt x="251" y="130"/>
                    <a:pt x="246" y="135"/>
                    <a:pt x="240" y="135"/>
                  </a:cubicBezTo>
                  <a:cubicBezTo>
                    <a:pt x="223" y="134"/>
                    <a:pt x="223" y="134"/>
                    <a:pt x="223" y="134"/>
                  </a:cubicBezTo>
                  <a:cubicBezTo>
                    <a:pt x="219" y="134"/>
                    <a:pt x="215" y="131"/>
                    <a:pt x="214" y="127"/>
                  </a:cubicBezTo>
                  <a:cubicBezTo>
                    <a:pt x="211" y="115"/>
                    <a:pt x="206" y="103"/>
                    <a:pt x="197" y="94"/>
                  </a:cubicBezTo>
                  <a:cubicBezTo>
                    <a:pt x="189" y="85"/>
                    <a:pt x="179" y="78"/>
                    <a:pt x="168" y="74"/>
                  </a:cubicBezTo>
                  <a:cubicBezTo>
                    <a:pt x="165" y="73"/>
                    <a:pt x="162" y="69"/>
                    <a:pt x="162" y="65"/>
                  </a:cubicBezTo>
                  <a:cubicBezTo>
                    <a:pt x="163" y="47"/>
                    <a:pt x="163" y="47"/>
                    <a:pt x="163" y="47"/>
                  </a:cubicBezTo>
                  <a:cubicBezTo>
                    <a:pt x="163" y="41"/>
                    <a:pt x="169" y="37"/>
                    <a:pt x="175" y="39"/>
                  </a:cubicBezTo>
                  <a:close/>
                  <a:moveTo>
                    <a:pt x="123" y="36"/>
                  </a:moveTo>
                  <a:cubicBezTo>
                    <a:pt x="129" y="35"/>
                    <a:pt x="134" y="39"/>
                    <a:pt x="134" y="45"/>
                  </a:cubicBezTo>
                  <a:cubicBezTo>
                    <a:pt x="133" y="63"/>
                    <a:pt x="133" y="63"/>
                    <a:pt x="133" y="63"/>
                  </a:cubicBezTo>
                  <a:cubicBezTo>
                    <a:pt x="133" y="67"/>
                    <a:pt x="130" y="71"/>
                    <a:pt x="126" y="71"/>
                  </a:cubicBezTo>
                  <a:cubicBezTo>
                    <a:pt x="114" y="74"/>
                    <a:pt x="103" y="80"/>
                    <a:pt x="93" y="89"/>
                  </a:cubicBezTo>
                  <a:cubicBezTo>
                    <a:pt x="68" y="112"/>
                    <a:pt x="62" y="148"/>
                    <a:pt x="77" y="177"/>
                  </a:cubicBezTo>
                  <a:cubicBezTo>
                    <a:pt x="79" y="181"/>
                    <a:pt x="78" y="185"/>
                    <a:pt x="75" y="188"/>
                  </a:cubicBezTo>
                  <a:cubicBezTo>
                    <a:pt x="62" y="200"/>
                    <a:pt x="62" y="200"/>
                    <a:pt x="62" y="200"/>
                  </a:cubicBezTo>
                  <a:cubicBezTo>
                    <a:pt x="58" y="204"/>
                    <a:pt x="51" y="203"/>
                    <a:pt x="48" y="198"/>
                  </a:cubicBezTo>
                  <a:cubicBezTo>
                    <a:pt x="23" y="154"/>
                    <a:pt x="31" y="98"/>
                    <a:pt x="69" y="63"/>
                  </a:cubicBezTo>
                  <a:cubicBezTo>
                    <a:pt x="85" y="48"/>
                    <a:pt x="104" y="39"/>
                    <a:pt x="123" y="36"/>
                  </a:cubicBezTo>
                  <a:close/>
                </a:path>
              </a:pathLst>
            </a:custGeom>
            <a:grpFill/>
            <a:ln>
              <a:noFill/>
            </a:ln>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12" name="Freeform 27"/>
            <p:cNvSpPr>
              <a:spLocks noEditPoints="1"/>
            </p:cNvSpPr>
            <p:nvPr/>
          </p:nvSpPr>
          <p:spPr bwMode="auto">
            <a:xfrm>
              <a:off x="12702749" y="3632485"/>
              <a:ext cx="1160602" cy="1165626"/>
            </a:xfrm>
            <a:custGeom>
              <a:avLst/>
              <a:gdLst>
                <a:gd name="T0" fmla="*/ 80 w 486"/>
                <a:gd name="T1" fmla="*/ 86 h 488"/>
                <a:gd name="T2" fmla="*/ 61 w 486"/>
                <a:gd name="T3" fmla="*/ 109 h 488"/>
                <a:gd name="T4" fmla="*/ 18 w 486"/>
                <a:gd name="T5" fmla="*/ 149 h 488"/>
                <a:gd name="T6" fmla="*/ 16 w 486"/>
                <a:gd name="T7" fmla="*/ 198 h 488"/>
                <a:gd name="T8" fmla="*/ 35 w 486"/>
                <a:gd name="T9" fmla="*/ 246 h 488"/>
                <a:gd name="T10" fmla="*/ 17 w 486"/>
                <a:gd name="T11" fmla="*/ 295 h 488"/>
                <a:gd name="T12" fmla="*/ 27 w 486"/>
                <a:gd name="T13" fmla="*/ 328 h 488"/>
                <a:gd name="T14" fmla="*/ 69 w 486"/>
                <a:gd name="T15" fmla="*/ 359 h 488"/>
                <a:gd name="T16" fmla="*/ 64 w 486"/>
                <a:gd name="T17" fmla="*/ 409 h 488"/>
                <a:gd name="T18" fmla="*/ 107 w 486"/>
                <a:gd name="T19" fmla="*/ 431 h 488"/>
                <a:gd name="T20" fmla="*/ 159 w 486"/>
                <a:gd name="T21" fmla="*/ 435 h 488"/>
                <a:gd name="T22" fmla="*/ 181 w 486"/>
                <a:gd name="T23" fmla="*/ 480 h 488"/>
                <a:gd name="T24" fmla="*/ 230 w 486"/>
                <a:gd name="T25" fmla="*/ 475 h 488"/>
                <a:gd name="T26" fmla="*/ 275 w 486"/>
                <a:gd name="T27" fmla="*/ 450 h 488"/>
                <a:gd name="T28" fmla="*/ 319 w 486"/>
                <a:gd name="T29" fmla="*/ 476 h 488"/>
                <a:gd name="T30" fmla="*/ 357 w 486"/>
                <a:gd name="T31" fmla="*/ 446 h 488"/>
                <a:gd name="T32" fmla="*/ 379 w 486"/>
                <a:gd name="T33" fmla="*/ 425 h 488"/>
                <a:gd name="T34" fmla="*/ 432 w 486"/>
                <a:gd name="T35" fmla="*/ 398 h 488"/>
                <a:gd name="T36" fmla="*/ 448 w 486"/>
                <a:gd name="T37" fmla="*/ 352 h 488"/>
                <a:gd name="T38" fmla="*/ 444 w 486"/>
                <a:gd name="T39" fmla="*/ 300 h 488"/>
                <a:gd name="T40" fmla="*/ 475 w 486"/>
                <a:gd name="T41" fmla="*/ 259 h 488"/>
                <a:gd name="T42" fmla="*/ 485 w 486"/>
                <a:gd name="T43" fmla="*/ 212 h 488"/>
                <a:gd name="T44" fmla="*/ 455 w 486"/>
                <a:gd name="T45" fmla="*/ 161 h 488"/>
                <a:gd name="T46" fmla="*/ 441 w 486"/>
                <a:gd name="T47" fmla="*/ 135 h 488"/>
                <a:gd name="T48" fmla="*/ 423 w 486"/>
                <a:gd name="T49" fmla="*/ 79 h 488"/>
                <a:gd name="T50" fmla="*/ 380 w 486"/>
                <a:gd name="T51" fmla="*/ 57 h 488"/>
                <a:gd name="T52" fmla="*/ 330 w 486"/>
                <a:gd name="T53" fmla="*/ 55 h 488"/>
                <a:gd name="T54" fmla="*/ 291 w 486"/>
                <a:gd name="T55" fmla="*/ 17 h 488"/>
                <a:gd name="T56" fmla="*/ 246 w 486"/>
                <a:gd name="T57" fmla="*/ 0 h 488"/>
                <a:gd name="T58" fmla="*/ 192 w 486"/>
                <a:gd name="T59" fmla="*/ 29 h 488"/>
                <a:gd name="T60" fmla="*/ 163 w 486"/>
                <a:gd name="T61" fmla="*/ 32 h 488"/>
                <a:gd name="T62" fmla="*/ 114 w 486"/>
                <a:gd name="T63" fmla="*/ 37 h 488"/>
                <a:gd name="T64" fmla="*/ 93 w 486"/>
                <a:gd name="T65" fmla="*/ 218 h 488"/>
                <a:gd name="T66" fmla="*/ 108 w 486"/>
                <a:gd name="T67" fmla="*/ 315 h 488"/>
                <a:gd name="T68" fmla="*/ 258 w 486"/>
                <a:gd name="T69" fmla="*/ 157 h 488"/>
                <a:gd name="T70" fmla="*/ 210 w 486"/>
                <a:gd name="T71" fmla="*/ 200 h 488"/>
                <a:gd name="T72" fmla="*/ 156 w 486"/>
                <a:gd name="T73" fmla="*/ 229 h 488"/>
                <a:gd name="T74" fmla="*/ 294 w 486"/>
                <a:gd name="T75" fmla="*/ 316 h 488"/>
                <a:gd name="T76" fmla="*/ 228 w 486"/>
                <a:gd name="T77" fmla="*/ 331 h 488"/>
                <a:gd name="T78" fmla="*/ 199 w 486"/>
                <a:gd name="T79" fmla="*/ 277 h 488"/>
                <a:gd name="T80" fmla="*/ 168 w 486"/>
                <a:gd name="T81" fmla="*/ 326 h 488"/>
                <a:gd name="T82" fmla="*/ 311 w 486"/>
                <a:gd name="T83" fmla="*/ 398 h 488"/>
                <a:gd name="T84" fmla="*/ 280 w 486"/>
                <a:gd name="T85" fmla="*/ 349 h 488"/>
                <a:gd name="T86" fmla="*/ 400 w 486"/>
                <a:gd name="T87" fmla="*/ 307 h 488"/>
                <a:gd name="T88" fmla="*/ 344 w 486"/>
                <a:gd name="T89" fmla="*/ 294 h 488"/>
                <a:gd name="T90" fmla="*/ 412 w 486"/>
                <a:gd name="T91" fmla="*/ 250 h 488"/>
                <a:gd name="T92" fmla="*/ 360 w 486"/>
                <a:gd name="T93" fmla="*/ 185 h 488"/>
                <a:gd name="T94" fmla="*/ 321 w 486"/>
                <a:gd name="T95" fmla="*/ 201 h 488"/>
                <a:gd name="T96" fmla="*/ 316 w 486"/>
                <a:gd name="T97" fmla="*/ 193 h 488"/>
                <a:gd name="T98" fmla="*/ 348 w 486"/>
                <a:gd name="T99" fmla="*/ 165 h 488"/>
                <a:gd name="T100" fmla="*/ 312 w 486"/>
                <a:gd name="T101" fmla="*/ 89 h 488"/>
                <a:gd name="T102" fmla="*/ 242 w 486"/>
                <a:gd name="T103" fmla="*/ 132 h 488"/>
                <a:gd name="T104" fmla="*/ 156 w 486"/>
                <a:gd name="T105" fmla="*/ 119 h 488"/>
                <a:gd name="T106" fmla="*/ 98 w 486"/>
                <a:gd name="T107" fmla="*/ 19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6" h="488">
                  <a:moveTo>
                    <a:pt x="105" y="43"/>
                  </a:moveTo>
                  <a:cubicBezTo>
                    <a:pt x="100" y="46"/>
                    <a:pt x="99" y="54"/>
                    <a:pt x="103" y="59"/>
                  </a:cubicBezTo>
                  <a:cubicBezTo>
                    <a:pt x="107" y="63"/>
                    <a:pt x="107" y="63"/>
                    <a:pt x="107" y="63"/>
                  </a:cubicBezTo>
                  <a:cubicBezTo>
                    <a:pt x="112" y="70"/>
                    <a:pt x="113" y="79"/>
                    <a:pt x="107" y="86"/>
                  </a:cubicBezTo>
                  <a:cubicBezTo>
                    <a:pt x="100" y="95"/>
                    <a:pt x="87" y="94"/>
                    <a:pt x="80" y="86"/>
                  </a:cubicBezTo>
                  <a:cubicBezTo>
                    <a:pt x="77" y="82"/>
                    <a:pt x="77" y="82"/>
                    <a:pt x="77" y="82"/>
                  </a:cubicBezTo>
                  <a:cubicBezTo>
                    <a:pt x="73" y="77"/>
                    <a:pt x="65" y="77"/>
                    <a:pt x="61" y="82"/>
                  </a:cubicBezTo>
                  <a:cubicBezTo>
                    <a:pt x="58" y="85"/>
                    <a:pt x="56" y="87"/>
                    <a:pt x="54" y="90"/>
                  </a:cubicBezTo>
                  <a:cubicBezTo>
                    <a:pt x="50" y="95"/>
                    <a:pt x="51" y="102"/>
                    <a:pt x="57" y="106"/>
                  </a:cubicBezTo>
                  <a:cubicBezTo>
                    <a:pt x="61" y="109"/>
                    <a:pt x="61" y="109"/>
                    <a:pt x="61" y="109"/>
                  </a:cubicBezTo>
                  <a:cubicBezTo>
                    <a:pt x="68" y="114"/>
                    <a:pt x="72" y="123"/>
                    <a:pt x="68" y="131"/>
                  </a:cubicBezTo>
                  <a:cubicBezTo>
                    <a:pt x="64" y="141"/>
                    <a:pt x="51" y="144"/>
                    <a:pt x="42" y="138"/>
                  </a:cubicBezTo>
                  <a:cubicBezTo>
                    <a:pt x="38" y="136"/>
                    <a:pt x="38" y="136"/>
                    <a:pt x="38" y="136"/>
                  </a:cubicBezTo>
                  <a:cubicBezTo>
                    <a:pt x="33" y="132"/>
                    <a:pt x="25" y="134"/>
                    <a:pt x="22" y="140"/>
                  </a:cubicBezTo>
                  <a:cubicBezTo>
                    <a:pt x="21" y="143"/>
                    <a:pt x="20" y="146"/>
                    <a:pt x="18" y="149"/>
                  </a:cubicBezTo>
                  <a:cubicBezTo>
                    <a:pt x="16" y="155"/>
                    <a:pt x="19" y="162"/>
                    <a:pt x="25" y="164"/>
                  </a:cubicBezTo>
                  <a:cubicBezTo>
                    <a:pt x="31" y="166"/>
                    <a:pt x="31" y="166"/>
                    <a:pt x="31" y="166"/>
                  </a:cubicBezTo>
                  <a:cubicBezTo>
                    <a:pt x="40" y="169"/>
                    <a:pt x="45" y="178"/>
                    <a:pt x="43" y="188"/>
                  </a:cubicBezTo>
                  <a:cubicBezTo>
                    <a:pt x="48" y="195"/>
                    <a:pt x="40" y="205"/>
                    <a:pt x="31" y="202"/>
                  </a:cubicBezTo>
                  <a:cubicBezTo>
                    <a:pt x="16" y="198"/>
                    <a:pt x="16" y="198"/>
                    <a:pt x="16" y="198"/>
                  </a:cubicBezTo>
                  <a:cubicBezTo>
                    <a:pt x="10" y="196"/>
                    <a:pt x="3" y="200"/>
                    <a:pt x="2" y="207"/>
                  </a:cubicBezTo>
                  <a:cubicBezTo>
                    <a:pt x="2" y="210"/>
                    <a:pt x="1" y="213"/>
                    <a:pt x="1" y="216"/>
                  </a:cubicBezTo>
                  <a:cubicBezTo>
                    <a:pt x="0" y="223"/>
                    <a:pt x="5" y="229"/>
                    <a:pt x="12" y="229"/>
                  </a:cubicBezTo>
                  <a:cubicBezTo>
                    <a:pt x="18" y="229"/>
                    <a:pt x="18" y="229"/>
                    <a:pt x="18" y="229"/>
                  </a:cubicBezTo>
                  <a:cubicBezTo>
                    <a:pt x="27" y="229"/>
                    <a:pt x="35" y="237"/>
                    <a:pt x="35" y="246"/>
                  </a:cubicBezTo>
                  <a:cubicBezTo>
                    <a:pt x="35" y="256"/>
                    <a:pt x="27" y="264"/>
                    <a:pt x="17" y="264"/>
                  </a:cubicBezTo>
                  <a:cubicBezTo>
                    <a:pt x="12" y="264"/>
                    <a:pt x="12" y="264"/>
                    <a:pt x="12" y="264"/>
                  </a:cubicBezTo>
                  <a:cubicBezTo>
                    <a:pt x="6" y="264"/>
                    <a:pt x="0" y="269"/>
                    <a:pt x="1" y="276"/>
                  </a:cubicBezTo>
                  <a:cubicBezTo>
                    <a:pt x="2" y="279"/>
                    <a:pt x="2" y="283"/>
                    <a:pt x="3" y="286"/>
                  </a:cubicBezTo>
                  <a:cubicBezTo>
                    <a:pt x="4" y="292"/>
                    <a:pt x="10" y="296"/>
                    <a:pt x="17" y="295"/>
                  </a:cubicBezTo>
                  <a:cubicBezTo>
                    <a:pt x="22" y="293"/>
                    <a:pt x="22" y="293"/>
                    <a:pt x="22" y="293"/>
                  </a:cubicBezTo>
                  <a:cubicBezTo>
                    <a:pt x="32" y="290"/>
                    <a:pt x="41" y="296"/>
                    <a:pt x="44" y="305"/>
                  </a:cubicBezTo>
                  <a:cubicBezTo>
                    <a:pt x="44" y="305"/>
                    <a:pt x="44" y="305"/>
                    <a:pt x="44" y="305"/>
                  </a:cubicBezTo>
                  <a:cubicBezTo>
                    <a:pt x="47" y="314"/>
                    <a:pt x="41" y="324"/>
                    <a:pt x="32" y="327"/>
                  </a:cubicBezTo>
                  <a:cubicBezTo>
                    <a:pt x="27" y="328"/>
                    <a:pt x="27" y="328"/>
                    <a:pt x="27" y="328"/>
                  </a:cubicBezTo>
                  <a:cubicBezTo>
                    <a:pt x="21" y="330"/>
                    <a:pt x="17" y="337"/>
                    <a:pt x="20" y="343"/>
                  </a:cubicBezTo>
                  <a:cubicBezTo>
                    <a:pt x="22" y="346"/>
                    <a:pt x="23" y="349"/>
                    <a:pt x="24" y="352"/>
                  </a:cubicBezTo>
                  <a:cubicBezTo>
                    <a:pt x="27" y="358"/>
                    <a:pt x="35" y="360"/>
                    <a:pt x="40" y="356"/>
                  </a:cubicBezTo>
                  <a:cubicBezTo>
                    <a:pt x="45" y="353"/>
                    <a:pt x="45" y="353"/>
                    <a:pt x="45" y="353"/>
                  </a:cubicBezTo>
                  <a:cubicBezTo>
                    <a:pt x="53" y="348"/>
                    <a:pt x="64" y="351"/>
                    <a:pt x="69" y="359"/>
                  </a:cubicBezTo>
                  <a:cubicBezTo>
                    <a:pt x="69" y="359"/>
                    <a:pt x="69" y="359"/>
                    <a:pt x="69" y="359"/>
                  </a:cubicBezTo>
                  <a:cubicBezTo>
                    <a:pt x="74" y="367"/>
                    <a:pt x="72" y="378"/>
                    <a:pt x="64" y="383"/>
                  </a:cubicBezTo>
                  <a:cubicBezTo>
                    <a:pt x="60" y="385"/>
                    <a:pt x="60" y="385"/>
                    <a:pt x="60" y="385"/>
                  </a:cubicBezTo>
                  <a:cubicBezTo>
                    <a:pt x="54" y="389"/>
                    <a:pt x="53" y="397"/>
                    <a:pt x="57" y="402"/>
                  </a:cubicBezTo>
                  <a:cubicBezTo>
                    <a:pt x="59" y="404"/>
                    <a:pt x="61" y="407"/>
                    <a:pt x="64" y="409"/>
                  </a:cubicBezTo>
                  <a:cubicBezTo>
                    <a:pt x="68" y="414"/>
                    <a:pt x="76" y="414"/>
                    <a:pt x="80" y="409"/>
                  </a:cubicBezTo>
                  <a:cubicBezTo>
                    <a:pt x="84" y="405"/>
                    <a:pt x="84" y="405"/>
                    <a:pt x="84" y="405"/>
                  </a:cubicBezTo>
                  <a:cubicBezTo>
                    <a:pt x="89" y="398"/>
                    <a:pt x="99" y="397"/>
                    <a:pt x="106" y="401"/>
                  </a:cubicBezTo>
                  <a:cubicBezTo>
                    <a:pt x="116" y="407"/>
                    <a:pt x="117" y="420"/>
                    <a:pt x="110" y="428"/>
                  </a:cubicBezTo>
                  <a:cubicBezTo>
                    <a:pt x="107" y="431"/>
                    <a:pt x="107" y="431"/>
                    <a:pt x="107" y="431"/>
                  </a:cubicBezTo>
                  <a:cubicBezTo>
                    <a:pt x="102" y="436"/>
                    <a:pt x="103" y="444"/>
                    <a:pt x="109" y="448"/>
                  </a:cubicBezTo>
                  <a:cubicBezTo>
                    <a:pt x="112" y="450"/>
                    <a:pt x="115" y="451"/>
                    <a:pt x="117" y="453"/>
                  </a:cubicBezTo>
                  <a:cubicBezTo>
                    <a:pt x="123" y="456"/>
                    <a:pt x="130" y="454"/>
                    <a:pt x="133" y="448"/>
                  </a:cubicBezTo>
                  <a:cubicBezTo>
                    <a:pt x="136" y="443"/>
                    <a:pt x="136" y="443"/>
                    <a:pt x="136" y="443"/>
                  </a:cubicBezTo>
                  <a:cubicBezTo>
                    <a:pt x="140" y="434"/>
                    <a:pt x="150" y="430"/>
                    <a:pt x="159" y="435"/>
                  </a:cubicBezTo>
                  <a:cubicBezTo>
                    <a:pt x="159" y="435"/>
                    <a:pt x="159" y="435"/>
                    <a:pt x="159" y="435"/>
                  </a:cubicBezTo>
                  <a:cubicBezTo>
                    <a:pt x="168" y="439"/>
                    <a:pt x="171" y="449"/>
                    <a:pt x="167" y="458"/>
                  </a:cubicBezTo>
                  <a:cubicBezTo>
                    <a:pt x="165" y="462"/>
                    <a:pt x="165" y="462"/>
                    <a:pt x="165" y="462"/>
                  </a:cubicBezTo>
                  <a:cubicBezTo>
                    <a:pt x="162" y="468"/>
                    <a:pt x="166" y="475"/>
                    <a:pt x="172" y="477"/>
                  </a:cubicBezTo>
                  <a:cubicBezTo>
                    <a:pt x="175" y="478"/>
                    <a:pt x="178" y="479"/>
                    <a:pt x="181" y="480"/>
                  </a:cubicBezTo>
                  <a:cubicBezTo>
                    <a:pt x="188" y="482"/>
                    <a:pt x="194" y="478"/>
                    <a:pt x="195" y="471"/>
                  </a:cubicBezTo>
                  <a:cubicBezTo>
                    <a:pt x="196" y="465"/>
                    <a:pt x="196" y="465"/>
                    <a:pt x="196" y="465"/>
                  </a:cubicBezTo>
                  <a:cubicBezTo>
                    <a:pt x="197" y="456"/>
                    <a:pt x="206" y="449"/>
                    <a:pt x="216" y="451"/>
                  </a:cubicBezTo>
                  <a:cubicBezTo>
                    <a:pt x="225" y="452"/>
                    <a:pt x="232" y="461"/>
                    <a:pt x="231" y="471"/>
                  </a:cubicBezTo>
                  <a:cubicBezTo>
                    <a:pt x="230" y="475"/>
                    <a:pt x="230" y="475"/>
                    <a:pt x="230" y="475"/>
                  </a:cubicBezTo>
                  <a:cubicBezTo>
                    <a:pt x="229" y="482"/>
                    <a:pt x="234" y="488"/>
                    <a:pt x="241" y="488"/>
                  </a:cubicBezTo>
                  <a:cubicBezTo>
                    <a:pt x="244" y="488"/>
                    <a:pt x="247" y="488"/>
                    <a:pt x="250" y="488"/>
                  </a:cubicBezTo>
                  <a:cubicBezTo>
                    <a:pt x="257" y="488"/>
                    <a:pt x="262" y="482"/>
                    <a:pt x="261" y="475"/>
                  </a:cubicBezTo>
                  <a:cubicBezTo>
                    <a:pt x="260" y="470"/>
                    <a:pt x="260" y="470"/>
                    <a:pt x="260" y="470"/>
                  </a:cubicBezTo>
                  <a:cubicBezTo>
                    <a:pt x="259" y="460"/>
                    <a:pt x="266" y="451"/>
                    <a:pt x="275" y="450"/>
                  </a:cubicBezTo>
                  <a:cubicBezTo>
                    <a:pt x="275" y="450"/>
                    <a:pt x="275" y="450"/>
                    <a:pt x="275" y="450"/>
                  </a:cubicBezTo>
                  <a:cubicBezTo>
                    <a:pt x="285" y="449"/>
                    <a:pt x="294" y="455"/>
                    <a:pt x="295" y="465"/>
                  </a:cubicBezTo>
                  <a:cubicBezTo>
                    <a:pt x="295" y="470"/>
                    <a:pt x="295" y="470"/>
                    <a:pt x="295" y="470"/>
                  </a:cubicBezTo>
                  <a:cubicBezTo>
                    <a:pt x="296" y="476"/>
                    <a:pt x="303" y="481"/>
                    <a:pt x="309" y="479"/>
                  </a:cubicBezTo>
                  <a:cubicBezTo>
                    <a:pt x="313" y="478"/>
                    <a:pt x="316" y="477"/>
                    <a:pt x="319" y="476"/>
                  </a:cubicBezTo>
                  <a:cubicBezTo>
                    <a:pt x="325" y="474"/>
                    <a:pt x="328" y="467"/>
                    <a:pt x="325" y="461"/>
                  </a:cubicBezTo>
                  <a:cubicBezTo>
                    <a:pt x="323" y="456"/>
                    <a:pt x="323" y="456"/>
                    <a:pt x="323" y="456"/>
                  </a:cubicBezTo>
                  <a:cubicBezTo>
                    <a:pt x="319" y="447"/>
                    <a:pt x="323" y="436"/>
                    <a:pt x="332" y="433"/>
                  </a:cubicBezTo>
                  <a:cubicBezTo>
                    <a:pt x="341" y="429"/>
                    <a:pt x="351" y="433"/>
                    <a:pt x="355" y="441"/>
                  </a:cubicBezTo>
                  <a:cubicBezTo>
                    <a:pt x="357" y="446"/>
                    <a:pt x="357" y="446"/>
                    <a:pt x="357" y="446"/>
                  </a:cubicBezTo>
                  <a:cubicBezTo>
                    <a:pt x="360" y="452"/>
                    <a:pt x="367" y="454"/>
                    <a:pt x="373" y="451"/>
                  </a:cubicBezTo>
                  <a:cubicBezTo>
                    <a:pt x="373" y="451"/>
                    <a:pt x="373" y="451"/>
                    <a:pt x="373" y="451"/>
                  </a:cubicBezTo>
                  <a:cubicBezTo>
                    <a:pt x="376" y="449"/>
                    <a:pt x="378" y="447"/>
                    <a:pt x="381" y="445"/>
                  </a:cubicBezTo>
                  <a:cubicBezTo>
                    <a:pt x="386" y="442"/>
                    <a:pt x="387" y="434"/>
                    <a:pt x="383" y="429"/>
                  </a:cubicBezTo>
                  <a:cubicBezTo>
                    <a:pt x="379" y="425"/>
                    <a:pt x="379" y="425"/>
                    <a:pt x="379" y="425"/>
                  </a:cubicBezTo>
                  <a:cubicBezTo>
                    <a:pt x="373" y="417"/>
                    <a:pt x="374" y="406"/>
                    <a:pt x="381" y="400"/>
                  </a:cubicBezTo>
                  <a:cubicBezTo>
                    <a:pt x="389" y="394"/>
                    <a:pt x="400" y="395"/>
                    <a:pt x="406" y="402"/>
                  </a:cubicBezTo>
                  <a:cubicBezTo>
                    <a:pt x="409" y="406"/>
                    <a:pt x="409" y="406"/>
                    <a:pt x="409" y="406"/>
                  </a:cubicBezTo>
                  <a:cubicBezTo>
                    <a:pt x="414" y="411"/>
                    <a:pt x="421" y="411"/>
                    <a:pt x="426" y="406"/>
                  </a:cubicBezTo>
                  <a:cubicBezTo>
                    <a:pt x="428" y="403"/>
                    <a:pt x="430" y="401"/>
                    <a:pt x="432" y="398"/>
                  </a:cubicBezTo>
                  <a:cubicBezTo>
                    <a:pt x="436" y="393"/>
                    <a:pt x="435" y="386"/>
                    <a:pt x="430" y="382"/>
                  </a:cubicBezTo>
                  <a:cubicBezTo>
                    <a:pt x="425" y="379"/>
                    <a:pt x="425" y="379"/>
                    <a:pt x="425" y="379"/>
                  </a:cubicBezTo>
                  <a:cubicBezTo>
                    <a:pt x="417" y="374"/>
                    <a:pt x="414" y="363"/>
                    <a:pt x="420" y="355"/>
                  </a:cubicBezTo>
                  <a:cubicBezTo>
                    <a:pt x="425" y="347"/>
                    <a:pt x="436" y="344"/>
                    <a:pt x="444" y="350"/>
                  </a:cubicBezTo>
                  <a:cubicBezTo>
                    <a:pt x="448" y="352"/>
                    <a:pt x="448" y="352"/>
                    <a:pt x="448" y="352"/>
                  </a:cubicBezTo>
                  <a:cubicBezTo>
                    <a:pt x="454" y="356"/>
                    <a:pt x="461" y="354"/>
                    <a:pt x="464" y="348"/>
                  </a:cubicBezTo>
                  <a:cubicBezTo>
                    <a:pt x="465" y="345"/>
                    <a:pt x="467" y="342"/>
                    <a:pt x="468" y="339"/>
                  </a:cubicBezTo>
                  <a:cubicBezTo>
                    <a:pt x="471" y="333"/>
                    <a:pt x="467" y="326"/>
                    <a:pt x="461" y="324"/>
                  </a:cubicBezTo>
                  <a:cubicBezTo>
                    <a:pt x="455" y="322"/>
                    <a:pt x="455" y="322"/>
                    <a:pt x="455" y="322"/>
                  </a:cubicBezTo>
                  <a:cubicBezTo>
                    <a:pt x="446" y="320"/>
                    <a:pt x="441" y="310"/>
                    <a:pt x="444" y="300"/>
                  </a:cubicBezTo>
                  <a:cubicBezTo>
                    <a:pt x="439" y="293"/>
                    <a:pt x="446" y="283"/>
                    <a:pt x="455" y="286"/>
                  </a:cubicBezTo>
                  <a:cubicBezTo>
                    <a:pt x="470" y="290"/>
                    <a:pt x="470" y="290"/>
                    <a:pt x="470" y="290"/>
                  </a:cubicBezTo>
                  <a:cubicBezTo>
                    <a:pt x="477" y="292"/>
                    <a:pt x="483" y="288"/>
                    <a:pt x="484" y="281"/>
                  </a:cubicBezTo>
                  <a:cubicBezTo>
                    <a:pt x="485" y="278"/>
                    <a:pt x="485" y="275"/>
                    <a:pt x="486" y="272"/>
                  </a:cubicBezTo>
                  <a:cubicBezTo>
                    <a:pt x="486" y="265"/>
                    <a:pt x="481" y="260"/>
                    <a:pt x="475" y="259"/>
                  </a:cubicBezTo>
                  <a:cubicBezTo>
                    <a:pt x="469" y="259"/>
                    <a:pt x="469" y="259"/>
                    <a:pt x="469" y="259"/>
                  </a:cubicBezTo>
                  <a:cubicBezTo>
                    <a:pt x="461" y="259"/>
                    <a:pt x="453" y="253"/>
                    <a:pt x="452" y="245"/>
                  </a:cubicBezTo>
                  <a:cubicBezTo>
                    <a:pt x="450" y="234"/>
                    <a:pt x="459" y="224"/>
                    <a:pt x="469" y="224"/>
                  </a:cubicBezTo>
                  <a:cubicBezTo>
                    <a:pt x="474" y="224"/>
                    <a:pt x="474" y="224"/>
                    <a:pt x="474" y="224"/>
                  </a:cubicBezTo>
                  <a:cubicBezTo>
                    <a:pt x="481" y="224"/>
                    <a:pt x="486" y="219"/>
                    <a:pt x="485" y="212"/>
                  </a:cubicBezTo>
                  <a:cubicBezTo>
                    <a:pt x="485" y="209"/>
                    <a:pt x="484" y="206"/>
                    <a:pt x="484" y="202"/>
                  </a:cubicBezTo>
                  <a:cubicBezTo>
                    <a:pt x="482" y="196"/>
                    <a:pt x="476" y="192"/>
                    <a:pt x="470" y="194"/>
                  </a:cubicBezTo>
                  <a:cubicBezTo>
                    <a:pt x="464" y="195"/>
                    <a:pt x="464" y="195"/>
                    <a:pt x="464" y="195"/>
                  </a:cubicBezTo>
                  <a:cubicBezTo>
                    <a:pt x="456" y="197"/>
                    <a:pt x="447" y="194"/>
                    <a:pt x="444" y="186"/>
                  </a:cubicBezTo>
                  <a:cubicBezTo>
                    <a:pt x="439" y="176"/>
                    <a:pt x="444" y="164"/>
                    <a:pt x="455" y="161"/>
                  </a:cubicBezTo>
                  <a:cubicBezTo>
                    <a:pt x="459" y="160"/>
                    <a:pt x="459" y="160"/>
                    <a:pt x="459" y="160"/>
                  </a:cubicBezTo>
                  <a:cubicBezTo>
                    <a:pt x="466" y="158"/>
                    <a:pt x="469" y="151"/>
                    <a:pt x="466" y="145"/>
                  </a:cubicBezTo>
                  <a:cubicBezTo>
                    <a:pt x="465" y="142"/>
                    <a:pt x="464" y="139"/>
                    <a:pt x="462" y="136"/>
                  </a:cubicBezTo>
                  <a:cubicBezTo>
                    <a:pt x="459" y="130"/>
                    <a:pt x="452" y="128"/>
                    <a:pt x="446" y="132"/>
                  </a:cubicBezTo>
                  <a:cubicBezTo>
                    <a:pt x="441" y="135"/>
                    <a:pt x="441" y="135"/>
                    <a:pt x="441" y="135"/>
                  </a:cubicBezTo>
                  <a:cubicBezTo>
                    <a:pt x="433" y="140"/>
                    <a:pt x="422" y="138"/>
                    <a:pt x="417" y="129"/>
                  </a:cubicBezTo>
                  <a:cubicBezTo>
                    <a:pt x="412" y="121"/>
                    <a:pt x="415" y="110"/>
                    <a:pt x="423" y="105"/>
                  </a:cubicBezTo>
                  <a:cubicBezTo>
                    <a:pt x="427" y="103"/>
                    <a:pt x="427" y="103"/>
                    <a:pt x="427" y="103"/>
                  </a:cubicBezTo>
                  <a:cubicBezTo>
                    <a:pt x="432" y="99"/>
                    <a:pt x="434" y="91"/>
                    <a:pt x="429" y="86"/>
                  </a:cubicBezTo>
                  <a:cubicBezTo>
                    <a:pt x="427" y="84"/>
                    <a:pt x="425" y="81"/>
                    <a:pt x="423" y="79"/>
                  </a:cubicBezTo>
                  <a:cubicBezTo>
                    <a:pt x="418" y="74"/>
                    <a:pt x="411" y="74"/>
                    <a:pt x="407" y="79"/>
                  </a:cubicBezTo>
                  <a:cubicBezTo>
                    <a:pt x="403" y="83"/>
                    <a:pt x="403" y="83"/>
                    <a:pt x="403" y="83"/>
                  </a:cubicBezTo>
                  <a:cubicBezTo>
                    <a:pt x="397" y="90"/>
                    <a:pt x="388" y="91"/>
                    <a:pt x="380" y="87"/>
                  </a:cubicBezTo>
                  <a:cubicBezTo>
                    <a:pt x="371" y="81"/>
                    <a:pt x="369" y="68"/>
                    <a:pt x="376" y="60"/>
                  </a:cubicBezTo>
                  <a:cubicBezTo>
                    <a:pt x="380" y="57"/>
                    <a:pt x="380" y="57"/>
                    <a:pt x="380" y="57"/>
                  </a:cubicBezTo>
                  <a:cubicBezTo>
                    <a:pt x="384" y="52"/>
                    <a:pt x="383" y="44"/>
                    <a:pt x="377" y="40"/>
                  </a:cubicBezTo>
                  <a:cubicBezTo>
                    <a:pt x="375" y="38"/>
                    <a:pt x="372" y="37"/>
                    <a:pt x="369" y="35"/>
                  </a:cubicBezTo>
                  <a:cubicBezTo>
                    <a:pt x="363" y="32"/>
                    <a:pt x="356" y="34"/>
                    <a:pt x="353" y="40"/>
                  </a:cubicBezTo>
                  <a:cubicBezTo>
                    <a:pt x="351" y="45"/>
                    <a:pt x="351" y="45"/>
                    <a:pt x="351" y="45"/>
                  </a:cubicBezTo>
                  <a:cubicBezTo>
                    <a:pt x="347" y="53"/>
                    <a:pt x="339" y="57"/>
                    <a:pt x="330" y="55"/>
                  </a:cubicBezTo>
                  <a:cubicBezTo>
                    <a:pt x="320" y="52"/>
                    <a:pt x="315" y="40"/>
                    <a:pt x="319" y="30"/>
                  </a:cubicBezTo>
                  <a:cubicBezTo>
                    <a:pt x="321" y="26"/>
                    <a:pt x="321" y="26"/>
                    <a:pt x="321" y="26"/>
                  </a:cubicBezTo>
                  <a:cubicBezTo>
                    <a:pt x="324" y="20"/>
                    <a:pt x="321" y="13"/>
                    <a:pt x="314" y="11"/>
                  </a:cubicBezTo>
                  <a:cubicBezTo>
                    <a:pt x="311" y="10"/>
                    <a:pt x="308" y="9"/>
                    <a:pt x="305" y="8"/>
                  </a:cubicBezTo>
                  <a:cubicBezTo>
                    <a:pt x="299" y="6"/>
                    <a:pt x="292" y="11"/>
                    <a:pt x="291" y="17"/>
                  </a:cubicBezTo>
                  <a:cubicBezTo>
                    <a:pt x="291" y="22"/>
                    <a:pt x="291" y="22"/>
                    <a:pt x="291" y="22"/>
                  </a:cubicBezTo>
                  <a:cubicBezTo>
                    <a:pt x="289" y="31"/>
                    <a:pt x="282" y="38"/>
                    <a:pt x="274" y="38"/>
                  </a:cubicBezTo>
                  <a:cubicBezTo>
                    <a:pt x="262" y="38"/>
                    <a:pt x="254" y="28"/>
                    <a:pt x="256" y="18"/>
                  </a:cubicBezTo>
                  <a:cubicBezTo>
                    <a:pt x="257" y="13"/>
                    <a:pt x="257" y="13"/>
                    <a:pt x="257" y="13"/>
                  </a:cubicBezTo>
                  <a:cubicBezTo>
                    <a:pt x="258" y="6"/>
                    <a:pt x="253" y="0"/>
                    <a:pt x="246" y="0"/>
                  </a:cubicBezTo>
                  <a:cubicBezTo>
                    <a:pt x="243" y="0"/>
                    <a:pt x="239" y="0"/>
                    <a:pt x="236" y="0"/>
                  </a:cubicBezTo>
                  <a:cubicBezTo>
                    <a:pt x="230" y="0"/>
                    <a:pt x="225" y="6"/>
                    <a:pt x="225" y="13"/>
                  </a:cubicBezTo>
                  <a:cubicBezTo>
                    <a:pt x="226" y="19"/>
                    <a:pt x="226" y="19"/>
                    <a:pt x="226" y="19"/>
                  </a:cubicBezTo>
                  <a:cubicBezTo>
                    <a:pt x="228" y="28"/>
                    <a:pt x="221" y="37"/>
                    <a:pt x="211" y="38"/>
                  </a:cubicBezTo>
                  <a:cubicBezTo>
                    <a:pt x="204" y="43"/>
                    <a:pt x="194" y="38"/>
                    <a:pt x="192" y="29"/>
                  </a:cubicBezTo>
                  <a:cubicBezTo>
                    <a:pt x="191" y="18"/>
                    <a:pt x="191" y="18"/>
                    <a:pt x="191" y="18"/>
                  </a:cubicBezTo>
                  <a:cubicBezTo>
                    <a:pt x="190" y="12"/>
                    <a:pt x="183" y="7"/>
                    <a:pt x="177" y="9"/>
                  </a:cubicBezTo>
                  <a:cubicBezTo>
                    <a:pt x="174" y="10"/>
                    <a:pt x="171" y="11"/>
                    <a:pt x="168" y="12"/>
                  </a:cubicBezTo>
                  <a:cubicBezTo>
                    <a:pt x="161" y="14"/>
                    <a:pt x="158" y="21"/>
                    <a:pt x="161" y="27"/>
                  </a:cubicBezTo>
                  <a:cubicBezTo>
                    <a:pt x="163" y="32"/>
                    <a:pt x="163" y="32"/>
                    <a:pt x="163" y="32"/>
                  </a:cubicBezTo>
                  <a:cubicBezTo>
                    <a:pt x="168" y="42"/>
                    <a:pt x="162" y="54"/>
                    <a:pt x="152" y="57"/>
                  </a:cubicBezTo>
                  <a:cubicBezTo>
                    <a:pt x="143" y="59"/>
                    <a:pt x="135" y="54"/>
                    <a:pt x="131" y="46"/>
                  </a:cubicBezTo>
                  <a:cubicBezTo>
                    <a:pt x="129" y="42"/>
                    <a:pt x="129" y="42"/>
                    <a:pt x="129" y="42"/>
                  </a:cubicBezTo>
                  <a:cubicBezTo>
                    <a:pt x="127" y="36"/>
                    <a:pt x="119" y="34"/>
                    <a:pt x="114" y="37"/>
                  </a:cubicBezTo>
                  <a:cubicBezTo>
                    <a:pt x="114" y="37"/>
                    <a:pt x="114" y="37"/>
                    <a:pt x="114" y="37"/>
                  </a:cubicBezTo>
                  <a:cubicBezTo>
                    <a:pt x="111" y="39"/>
                    <a:pt x="108" y="41"/>
                    <a:pt x="105" y="43"/>
                  </a:cubicBezTo>
                  <a:close/>
                  <a:moveTo>
                    <a:pt x="108" y="315"/>
                  </a:moveTo>
                  <a:cubicBezTo>
                    <a:pt x="100" y="320"/>
                    <a:pt x="90" y="317"/>
                    <a:pt x="87" y="308"/>
                  </a:cubicBezTo>
                  <a:cubicBezTo>
                    <a:pt x="75" y="232"/>
                    <a:pt x="75" y="232"/>
                    <a:pt x="75" y="232"/>
                  </a:cubicBezTo>
                  <a:cubicBezTo>
                    <a:pt x="75" y="222"/>
                    <a:pt x="83" y="216"/>
                    <a:pt x="93" y="218"/>
                  </a:cubicBezTo>
                  <a:cubicBezTo>
                    <a:pt x="114" y="223"/>
                    <a:pt x="114" y="223"/>
                    <a:pt x="114" y="223"/>
                  </a:cubicBezTo>
                  <a:cubicBezTo>
                    <a:pt x="124" y="225"/>
                    <a:pt x="132" y="235"/>
                    <a:pt x="132" y="245"/>
                  </a:cubicBezTo>
                  <a:cubicBezTo>
                    <a:pt x="137" y="277"/>
                    <a:pt x="137" y="277"/>
                    <a:pt x="137" y="277"/>
                  </a:cubicBezTo>
                  <a:cubicBezTo>
                    <a:pt x="140" y="286"/>
                    <a:pt x="135" y="298"/>
                    <a:pt x="127" y="303"/>
                  </a:cubicBezTo>
                  <a:lnTo>
                    <a:pt x="108" y="315"/>
                  </a:lnTo>
                  <a:close/>
                  <a:moveTo>
                    <a:pt x="258" y="157"/>
                  </a:moveTo>
                  <a:cubicBezTo>
                    <a:pt x="251" y="189"/>
                    <a:pt x="251" y="189"/>
                    <a:pt x="251" y="189"/>
                  </a:cubicBezTo>
                  <a:cubicBezTo>
                    <a:pt x="240" y="188"/>
                    <a:pt x="228" y="189"/>
                    <a:pt x="218" y="195"/>
                  </a:cubicBezTo>
                  <a:cubicBezTo>
                    <a:pt x="200" y="166"/>
                    <a:pt x="200" y="166"/>
                    <a:pt x="200" y="166"/>
                  </a:cubicBezTo>
                  <a:cubicBezTo>
                    <a:pt x="219" y="156"/>
                    <a:pt x="239" y="153"/>
                    <a:pt x="258" y="157"/>
                  </a:cubicBezTo>
                  <a:close/>
                  <a:moveTo>
                    <a:pt x="210" y="200"/>
                  </a:moveTo>
                  <a:cubicBezTo>
                    <a:pt x="201" y="207"/>
                    <a:pt x="194" y="217"/>
                    <a:pt x="191" y="227"/>
                  </a:cubicBezTo>
                  <a:cubicBezTo>
                    <a:pt x="158" y="220"/>
                    <a:pt x="158" y="220"/>
                    <a:pt x="158" y="220"/>
                  </a:cubicBezTo>
                  <a:cubicBezTo>
                    <a:pt x="164" y="201"/>
                    <a:pt x="175" y="184"/>
                    <a:pt x="192" y="172"/>
                  </a:cubicBezTo>
                  <a:lnTo>
                    <a:pt x="210" y="200"/>
                  </a:lnTo>
                  <a:close/>
                  <a:moveTo>
                    <a:pt x="156" y="229"/>
                  </a:moveTo>
                  <a:cubicBezTo>
                    <a:pt x="189" y="237"/>
                    <a:pt x="189" y="237"/>
                    <a:pt x="189" y="237"/>
                  </a:cubicBezTo>
                  <a:cubicBezTo>
                    <a:pt x="187" y="247"/>
                    <a:pt x="189" y="259"/>
                    <a:pt x="194" y="269"/>
                  </a:cubicBezTo>
                  <a:cubicBezTo>
                    <a:pt x="166" y="287"/>
                    <a:pt x="166" y="287"/>
                    <a:pt x="166" y="287"/>
                  </a:cubicBezTo>
                  <a:cubicBezTo>
                    <a:pt x="156" y="269"/>
                    <a:pt x="153" y="248"/>
                    <a:pt x="156" y="229"/>
                  </a:cubicBezTo>
                  <a:close/>
                  <a:moveTo>
                    <a:pt x="294" y="316"/>
                  </a:moveTo>
                  <a:cubicBezTo>
                    <a:pt x="277" y="288"/>
                    <a:pt x="277" y="288"/>
                    <a:pt x="277" y="288"/>
                  </a:cubicBezTo>
                  <a:cubicBezTo>
                    <a:pt x="286" y="281"/>
                    <a:pt x="293" y="272"/>
                    <a:pt x="296" y="261"/>
                  </a:cubicBezTo>
                  <a:cubicBezTo>
                    <a:pt x="328" y="269"/>
                    <a:pt x="328" y="269"/>
                    <a:pt x="328" y="269"/>
                  </a:cubicBezTo>
                  <a:cubicBezTo>
                    <a:pt x="323" y="287"/>
                    <a:pt x="311" y="304"/>
                    <a:pt x="294" y="316"/>
                  </a:cubicBezTo>
                  <a:close/>
                  <a:moveTo>
                    <a:pt x="228" y="331"/>
                  </a:moveTo>
                  <a:cubicBezTo>
                    <a:pt x="236" y="299"/>
                    <a:pt x="236" y="299"/>
                    <a:pt x="236" y="299"/>
                  </a:cubicBezTo>
                  <a:cubicBezTo>
                    <a:pt x="247" y="300"/>
                    <a:pt x="258" y="299"/>
                    <a:pt x="268" y="293"/>
                  </a:cubicBezTo>
                  <a:cubicBezTo>
                    <a:pt x="286" y="322"/>
                    <a:pt x="286" y="322"/>
                    <a:pt x="286" y="322"/>
                  </a:cubicBezTo>
                  <a:cubicBezTo>
                    <a:pt x="268" y="332"/>
                    <a:pt x="248" y="335"/>
                    <a:pt x="228" y="331"/>
                  </a:cubicBezTo>
                  <a:close/>
                  <a:moveTo>
                    <a:pt x="199" y="277"/>
                  </a:moveTo>
                  <a:cubicBezTo>
                    <a:pt x="206" y="287"/>
                    <a:pt x="216" y="293"/>
                    <a:pt x="226" y="296"/>
                  </a:cubicBezTo>
                  <a:cubicBezTo>
                    <a:pt x="219" y="329"/>
                    <a:pt x="219" y="329"/>
                    <a:pt x="219" y="329"/>
                  </a:cubicBezTo>
                  <a:cubicBezTo>
                    <a:pt x="200" y="324"/>
                    <a:pt x="183" y="312"/>
                    <a:pt x="171" y="295"/>
                  </a:cubicBezTo>
                  <a:lnTo>
                    <a:pt x="199" y="277"/>
                  </a:lnTo>
                  <a:close/>
                  <a:moveTo>
                    <a:pt x="181" y="401"/>
                  </a:moveTo>
                  <a:cubicBezTo>
                    <a:pt x="118" y="357"/>
                    <a:pt x="118" y="357"/>
                    <a:pt x="118" y="357"/>
                  </a:cubicBezTo>
                  <a:cubicBezTo>
                    <a:pt x="111" y="350"/>
                    <a:pt x="112" y="340"/>
                    <a:pt x="120" y="335"/>
                  </a:cubicBezTo>
                  <a:cubicBezTo>
                    <a:pt x="139" y="323"/>
                    <a:pt x="139" y="323"/>
                    <a:pt x="139" y="323"/>
                  </a:cubicBezTo>
                  <a:cubicBezTo>
                    <a:pt x="148" y="318"/>
                    <a:pt x="160" y="319"/>
                    <a:pt x="168" y="326"/>
                  </a:cubicBezTo>
                  <a:cubicBezTo>
                    <a:pt x="194" y="344"/>
                    <a:pt x="194" y="344"/>
                    <a:pt x="194" y="344"/>
                  </a:cubicBezTo>
                  <a:cubicBezTo>
                    <a:pt x="203" y="348"/>
                    <a:pt x="208" y="360"/>
                    <a:pt x="206" y="369"/>
                  </a:cubicBezTo>
                  <a:cubicBezTo>
                    <a:pt x="201" y="391"/>
                    <a:pt x="201" y="391"/>
                    <a:pt x="201" y="391"/>
                  </a:cubicBezTo>
                  <a:cubicBezTo>
                    <a:pt x="199" y="400"/>
                    <a:pt x="190" y="405"/>
                    <a:pt x="181" y="401"/>
                  </a:cubicBezTo>
                  <a:close/>
                  <a:moveTo>
                    <a:pt x="311" y="398"/>
                  </a:moveTo>
                  <a:cubicBezTo>
                    <a:pt x="238" y="413"/>
                    <a:pt x="238" y="413"/>
                    <a:pt x="238" y="413"/>
                  </a:cubicBezTo>
                  <a:cubicBezTo>
                    <a:pt x="228" y="413"/>
                    <a:pt x="221" y="405"/>
                    <a:pt x="224" y="396"/>
                  </a:cubicBezTo>
                  <a:cubicBezTo>
                    <a:pt x="229" y="374"/>
                    <a:pt x="229" y="374"/>
                    <a:pt x="229" y="374"/>
                  </a:cubicBezTo>
                  <a:cubicBezTo>
                    <a:pt x="231" y="364"/>
                    <a:pt x="241" y="356"/>
                    <a:pt x="251" y="355"/>
                  </a:cubicBezTo>
                  <a:cubicBezTo>
                    <a:pt x="280" y="349"/>
                    <a:pt x="280" y="349"/>
                    <a:pt x="280" y="349"/>
                  </a:cubicBezTo>
                  <a:cubicBezTo>
                    <a:pt x="289" y="346"/>
                    <a:pt x="301" y="350"/>
                    <a:pt x="307" y="358"/>
                  </a:cubicBezTo>
                  <a:cubicBezTo>
                    <a:pt x="318" y="377"/>
                    <a:pt x="318" y="377"/>
                    <a:pt x="318" y="377"/>
                  </a:cubicBezTo>
                  <a:cubicBezTo>
                    <a:pt x="324" y="385"/>
                    <a:pt x="320" y="395"/>
                    <a:pt x="311" y="398"/>
                  </a:cubicBezTo>
                  <a:close/>
                  <a:moveTo>
                    <a:pt x="390" y="286"/>
                  </a:moveTo>
                  <a:cubicBezTo>
                    <a:pt x="400" y="289"/>
                    <a:pt x="404" y="298"/>
                    <a:pt x="400" y="307"/>
                  </a:cubicBezTo>
                  <a:cubicBezTo>
                    <a:pt x="359" y="366"/>
                    <a:pt x="359" y="366"/>
                    <a:pt x="359" y="366"/>
                  </a:cubicBezTo>
                  <a:cubicBezTo>
                    <a:pt x="353" y="374"/>
                    <a:pt x="343" y="373"/>
                    <a:pt x="338" y="364"/>
                  </a:cubicBezTo>
                  <a:cubicBezTo>
                    <a:pt x="326" y="345"/>
                    <a:pt x="326" y="345"/>
                    <a:pt x="326" y="345"/>
                  </a:cubicBezTo>
                  <a:cubicBezTo>
                    <a:pt x="321" y="337"/>
                    <a:pt x="322" y="324"/>
                    <a:pt x="328" y="317"/>
                  </a:cubicBezTo>
                  <a:cubicBezTo>
                    <a:pt x="344" y="294"/>
                    <a:pt x="344" y="294"/>
                    <a:pt x="344" y="294"/>
                  </a:cubicBezTo>
                  <a:cubicBezTo>
                    <a:pt x="348" y="285"/>
                    <a:pt x="359" y="279"/>
                    <a:pt x="369" y="281"/>
                  </a:cubicBezTo>
                  <a:lnTo>
                    <a:pt x="390" y="286"/>
                  </a:lnTo>
                  <a:close/>
                  <a:moveTo>
                    <a:pt x="379" y="173"/>
                  </a:moveTo>
                  <a:cubicBezTo>
                    <a:pt x="387" y="168"/>
                    <a:pt x="396" y="171"/>
                    <a:pt x="400" y="180"/>
                  </a:cubicBezTo>
                  <a:cubicBezTo>
                    <a:pt x="412" y="250"/>
                    <a:pt x="412" y="250"/>
                    <a:pt x="412" y="250"/>
                  </a:cubicBezTo>
                  <a:cubicBezTo>
                    <a:pt x="412" y="260"/>
                    <a:pt x="405" y="266"/>
                    <a:pt x="395" y="264"/>
                  </a:cubicBezTo>
                  <a:cubicBezTo>
                    <a:pt x="373" y="259"/>
                    <a:pt x="373" y="259"/>
                    <a:pt x="373" y="259"/>
                  </a:cubicBezTo>
                  <a:cubicBezTo>
                    <a:pt x="364" y="256"/>
                    <a:pt x="355" y="247"/>
                    <a:pt x="355" y="237"/>
                  </a:cubicBezTo>
                  <a:cubicBezTo>
                    <a:pt x="350" y="211"/>
                    <a:pt x="350" y="211"/>
                    <a:pt x="350" y="211"/>
                  </a:cubicBezTo>
                  <a:cubicBezTo>
                    <a:pt x="347" y="202"/>
                    <a:pt x="352" y="190"/>
                    <a:pt x="360" y="185"/>
                  </a:cubicBezTo>
                  <a:lnTo>
                    <a:pt x="379" y="173"/>
                  </a:lnTo>
                  <a:close/>
                  <a:moveTo>
                    <a:pt x="331" y="259"/>
                  </a:moveTo>
                  <a:cubicBezTo>
                    <a:pt x="298" y="252"/>
                    <a:pt x="298" y="252"/>
                    <a:pt x="298" y="252"/>
                  </a:cubicBezTo>
                  <a:cubicBezTo>
                    <a:pt x="300" y="241"/>
                    <a:pt x="298" y="229"/>
                    <a:pt x="293" y="219"/>
                  </a:cubicBezTo>
                  <a:cubicBezTo>
                    <a:pt x="321" y="201"/>
                    <a:pt x="321" y="201"/>
                    <a:pt x="321" y="201"/>
                  </a:cubicBezTo>
                  <a:cubicBezTo>
                    <a:pt x="331" y="219"/>
                    <a:pt x="334" y="240"/>
                    <a:pt x="331" y="259"/>
                  </a:cubicBezTo>
                  <a:close/>
                  <a:moveTo>
                    <a:pt x="287" y="210"/>
                  </a:moveTo>
                  <a:cubicBezTo>
                    <a:pt x="280" y="201"/>
                    <a:pt x="271" y="195"/>
                    <a:pt x="260" y="191"/>
                  </a:cubicBezTo>
                  <a:cubicBezTo>
                    <a:pt x="268" y="159"/>
                    <a:pt x="268" y="159"/>
                    <a:pt x="268" y="159"/>
                  </a:cubicBezTo>
                  <a:cubicBezTo>
                    <a:pt x="287" y="164"/>
                    <a:pt x="304" y="176"/>
                    <a:pt x="316" y="193"/>
                  </a:cubicBezTo>
                  <a:lnTo>
                    <a:pt x="287" y="210"/>
                  </a:lnTo>
                  <a:close/>
                  <a:moveTo>
                    <a:pt x="312" y="89"/>
                  </a:moveTo>
                  <a:cubicBezTo>
                    <a:pt x="369" y="131"/>
                    <a:pt x="369" y="131"/>
                    <a:pt x="369" y="131"/>
                  </a:cubicBezTo>
                  <a:cubicBezTo>
                    <a:pt x="376" y="138"/>
                    <a:pt x="375" y="148"/>
                    <a:pt x="366" y="153"/>
                  </a:cubicBezTo>
                  <a:cubicBezTo>
                    <a:pt x="348" y="165"/>
                    <a:pt x="348" y="165"/>
                    <a:pt x="348" y="165"/>
                  </a:cubicBezTo>
                  <a:cubicBezTo>
                    <a:pt x="339" y="170"/>
                    <a:pt x="326" y="169"/>
                    <a:pt x="319" y="162"/>
                  </a:cubicBezTo>
                  <a:cubicBezTo>
                    <a:pt x="299" y="147"/>
                    <a:pt x="299" y="147"/>
                    <a:pt x="299" y="147"/>
                  </a:cubicBezTo>
                  <a:cubicBezTo>
                    <a:pt x="290" y="142"/>
                    <a:pt x="284" y="130"/>
                    <a:pt x="287" y="121"/>
                  </a:cubicBezTo>
                  <a:cubicBezTo>
                    <a:pt x="292" y="99"/>
                    <a:pt x="292" y="99"/>
                    <a:pt x="292" y="99"/>
                  </a:cubicBezTo>
                  <a:cubicBezTo>
                    <a:pt x="294" y="89"/>
                    <a:pt x="303" y="85"/>
                    <a:pt x="312" y="89"/>
                  </a:cubicBezTo>
                  <a:close/>
                  <a:moveTo>
                    <a:pt x="184" y="86"/>
                  </a:moveTo>
                  <a:cubicBezTo>
                    <a:pt x="255" y="75"/>
                    <a:pt x="255" y="75"/>
                    <a:pt x="255" y="75"/>
                  </a:cubicBezTo>
                  <a:cubicBezTo>
                    <a:pt x="265" y="76"/>
                    <a:pt x="271" y="84"/>
                    <a:pt x="269" y="93"/>
                  </a:cubicBezTo>
                  <a:cubicBezTo>
                    <a:pt x="264" y="115"/>
                    <a:pt x="264" y="115"/>
                    <a:pt x="264" y="115"/>
                  </a:cubicBezTo>
                  <a:cubicBezTo>
                    <a:pt x="262" y="124"/>
                    <a:pt x="252" y="132"/>
                    <a:pt x="242" y="132"/>
                  </a:cubicBezTo>
                  <a:cubicBezTo>
                    <a:pt x="215" y="136"/>
                    <a:pt x="215" y="136"/>
                    <a:pt x="215" y="136"/>
                  </a:cubicBezTo>
                  <a:cubicBezTo>
                    <a:pt x="205" y="139"/>
                    <a:pt x="193" y="134"/>
                    <a:pt x="188" y="126"/>
                  </a:cubicBezTo>
                  <a:cubicBezTo>
                    <a:pt x="176" y="107"/>
                    <a:pt x="176" y="107"/>
                    <a:pt x="176" y="107"/>
                  </a:cubicBezTo>
                  <a:cubicBezTo>
                    <a:pt x="171" y="98"/>
                    <a:pt x="174" y="89"/>
                    <a:pt x="184" y="86"/>
                  </a:cubicBezTo>
                  <a:close/>
                  <a:moveTo>
                    <a:pt x="156" y="119"/>
                  </a:moveTo>
                  <a:cubicBezTo>
                    <a:pt x="168" y="137"/>
                    <a:pt x="168" y="137"/>
                    <a:pt x="168" y="137"/>
                  </a:cubicBezTo>
                  <a:cubicBezTo>
                    <a:pt x="173" y="146"/>
                    <a:pt x="172" y="158"/>
                    <a:pt x="165" y="165"/>
                  </a:cubicBezTo>
                  <a:cubicBezTo>
                    <a:pt x="146" y="189"/>
                    <a:pt x="146" y="189"/>
                    <a:pt x="146" y="189"/>
                  </a:cubicBezTo>
                  <a:cubicBezTo>
                    <a:pt x="141" y="198"/>
                    <a:pt x="130" y="203"/>
                    <a:pt x="120" y="201"/>
                  </a:cubicBezTo>
                  <a:cubicBezTo>
                    <a:pt x="98" y="196"/>
                    <a:pt x="98" y="196"/>
                    <a:pt x="98" y="196"/>
                  </a:cubicBezTo>
                  <a:cubicBezTo>
                    <a:pt x="89" y="194"/>
                    <a:pt x="84" y="184"/>
                    <a:pt x="89" y="176"/>
                  </a:cubicBezTo>
                  <a:cubicBezTo>
                    <a:pt x="134" y="116"/>
                    <a:pt x="134" y="116"/>
                    <a:pt x="134" y="116"/>
                  </a:cubicBezTo>
                  <a:cubicBezTo>
                    <a:pt x="141" y="109"/>
                    <a:pt x="151" y="110"/>
                    <a:pt x="156" y="119"/>
                  </a:cubicBezTo>
                  <a:close/>
                </a:path>
              </a:pathLst>
            </a:custGeom>
            <a:grpFill/>
            <a:ln>
              <a:noFill/>
            </a:ln>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13" name="Freeform 31"/>
            <p:cNvSpPr>
              <a:spLocks noEditPoints="1"/>
            </p:cNvSpPr>
            <p:nvPr/>
          </p:nvSpPr>
          <p:spPr bwMode="auto">
            <a:xfrm>
              <a:off x="12904801" y="8490057"/>
              <a:ext cx="958550" cy="955110"/>
            </a:xfrm>
            <a:custGeom>
              <a:avLst/>
              <a:gdLst>
                <a:gd name="T0" fmla="*/ 59 w 351"/>
                <a:gd name="T1" fmla="*/ 80 h 350"/>
                <a:gd name="T2" fmla="*/ 22 w 351"/>
                <a:gd name="T3" fmla="*/ 90 h 350"/>
                <a:gd name="T4" fmla="*/ 20 w 351"/>
                <a:gd name="T5" fmla="*/ 126 h 350"/>
                <a:gd name="T6" fmla="*/ 11 w 351"/>
                <a:gd name="T7" fmla="*/ 146 h 350"/>
                <a:gd name="T8" fmla="*/ 9 w 351"/>
                <a:gd name="T9" fmla="*/ 171 h 350"/>
                <a:gd name="T10" fmla="*/ 14 w 351"/>
                <a:gd name="T11" fmla="*/ 193 h 350"/>
                <a:gd name="T12" fmla="*/ 9 w 351"/>
                <a:gd name="T13" fmla="*/ 228 h 350"/>
                <a:gd name="T14" fmla="*/ 43 w 351"/>
                <a:gd name="T15" fmla="*/ 243 h 350"/>
                <a:gd name="T16" fmla="*/ 31 w 351"/>
                <a:gd name="T17" fmla="*/ 273 h 350"/>
                <a:gd name="T18" fmla="*/ 67 w 351"/>
                <a:gd name="T19" fmla="*/ 278 h 350"/>
                <a:gd name="T20" fmla="*/ 70 w 351"/>
                <a:gd name="T21" fmla="*/ 315 h 350"/>
                <a:gd name="T22" fmla="*/ 105 w 351"/>
                <a:gd name="T23" fmla="*/ 322 h 350"/>
                <a:gd name="T24" fmla="*/ 124 w 351"/>
                <a:gd name="T25" fmla="*/ 334 h 350"/>
                <a:gd name="T26" fmla="*/ 150 w 351"/>
                <a:gd name="T27" fmla="*/ 336 h 350"/>
                <a:gd name="T28" fmla="*/ 171 w 351"/>
                <a:gd name="T29" fmla="*/ 342 h 350"/>
                <a:gd name="T30" fmla="*/ 196 w 351"/>
                <a:gd name="T31" fmla="*/ 341 h 350"/>
                <a:gd name="T32" fmla="*/ 217 w 351"/>
                <a:gd name="T33" fmla="*/ 333 h 350"/>
                <a:gd name="T34" fmla="*/ 253 w 351"/>
                <a:gd name="T35" fmla="*/ 333 h 350"/>
                <a:gd name="T36" fmla="*/ 263 w 351"/>
                <a:gd name="T37" fmla="*/ 297 h 350"/>
                <a:gd name="T38" fmla="*/ 294 w 351"/>
                <a:gd name="T39" fmla="*/ 305 h 350"/>
                <a:gd name="T40" fmla="*/ 294 w 351"/>
                <a:gd name="T41" fmla="*/ 268 h 350"/>
                <a:gd name="T42" fmla="*/ 329 w 351"/>
                <a:gd name="T43" fmla="*/ 261 h 350"/>
                <a:gd name="T44" fmla="*/ 331 w 351"/>
                <a:gd name="T45" fmla="*/ 225 h 350"/>
                <a:gd name="T46" fmla="*/ 340 w 351"/>
                <a:gd name="T47" fmla="*/ 204 h 350"/>
                <a:gd name="T48" fmla="*/ 342 w 351"/>
                <a:gd name="T49" fmla="*/ 179 h 350"/>
                <a:gd name="T50" fmla="*/ 337 w 351"/>
                <a:gd name="T51" fmla="*/ 157 h 350"/>
                <a:gd name="T52" fmla="*/ 342 w 351"/>
                <a:gd name="T53" fmla="*/ 122 h 350"/>
                <a:gd name="T54" fmla="*/ 310 w 351"/>
                <a:gd name="T55" fmla="*/ 109 h 350"/>
                <a:gd name="T56" fmla="*/ 316 w 351"/>
                <a:gd name="T57" fmla="*/ 71 h 350"/>
                <a:gd name="T58" fmla="*/ 284 w 351"/>
                <a:gd name="T59" fmla="*/ 54 h 350"/>
                <a:gd name="T60" fmla="*/ 269 w 351"/>
                <a:gd name="T61" fmla="*/ 38 h 350"/>
                <a:gd name="T62" fmla="*/ 247 w 351"/>
                <a:gd name="T63" fmla="*/ 25 h 350"/>
                <a:gd name="T64" fmla="*/ 226 w 351"/>
                <a:gd name="T65" fmla="*/ 20 h 350"/>
                <a:gd name="T66" fmla="*/ 195 w 351"/>
                <a:gd name="T67" fmla="*/ 1 h 350"/>
                <a:gd name="T68" fmla="*/ 170 w 351"/>
                <a:gd name="T69" fmla="*/ 25 h 350"/>
                <a:gd name="T70" fmla="*/ 138 w 351"/>
                <a:gd name="T71" fmla="*/ 3 h 350"/>
                <a:gd name="T72" fmla="*/ 111 w 351"/>
                <a:gd name="T73" fmla="*/ 29 h 350"/>
                <a:gd name="T74" fmla="*/ 89 w 351"/>
                <a:gd name="T75" fmla="*/ 32 h 350"/>
                <a:gd name="T76" fmla="*/ 69 w 351"/>
                <a:gd name="T77" fmla="*/ 47 h 350"/>
                <a:gd name="T78" fmla="*/ 215 w 351"/>
                <a:gd name="T79" fmla="*/ 283 h 350"/>
                <a:gd name="T80" fmla="*/ 215 w 351"/>
                <a:gd name="T81" fmla="*/ 283 h 350"/>
                <a:gd name="T82" fmla="*/ 258 w 351"/>
                <a:gd name="T83" fmla="*/ 213 h 350"/>
                <a:gd name="T84" fmla="*/ 215 w 351"/>
                <a:gd name="T85" fmla="*/ 229 h 350"/>
                <a:gd name="T86" fmla="*/ 115 w 351"/>
                <a:gd name="T87" fmla="*/ 172 h 350"/>
                <a:gd name="T88" fmla="*/ 82 w 351"/>
                <a:gd name="T89" fmla="*/ 221 h 350"/>
                <a:gd name="T90" fmla="*/ 82 w 351"/>
                <a:gd name="T91" fmla="*/ 221 h 350"/>
                <a:gd name="T92" fmla="*/ 130 w 351"/>
                <a:gd name="T93" fmla="*/ 227 h 350"/>
                <a:gd name="T94" fmla="*/ 137 w 351"/>
                <a:gd name="T95" fmla="*/ 257 h 350"/>
                <a:gd name="T96" fmla="*/ 165 w 351"/>
                <a:gd name="T97" fmla="*/ 242 h 350"/>
                <a:gd name="T98" fmla="*/ 251 w 351"/>
                <a:gd name="T99" fmla="*/ 177 h 350"/>
                <a:gd name="T100" fmla="*/ 251 w 351"/>
                <a:gd name="T101" fmla="*/ 177 h 350"/>
                <a:gd name="T102" fmla="*/ 261 w 351"/>
                <a:gd name="T103" fmla="*/ 143 h 350"/>
                <a:gd name="T104" fmla="*/ 219 w 351"/>
                <a:gd name="T105" fmla="*/ 133 h 350"/>
                <a:gd name="T106" fmla="*/ 200 w 351"/>
                <a:gd name="T107" fmla="*/ 204 h 350"/>
                <a:gd name="T108" fmla="*/ 224 w 351"/>
                <a:gd name="T109" fmla="*/ 69 h 350"/>
                <a:gd name="T110" fmla="*/ 224 w 351"/>
                <a:gd name="T111" fmla="*/ 69 h 350"/>
                <a:gd name="T112" fmla="*/ 169 w 351"/>
                <a:gd name="T113" fmla="*/ 106 h 350"/>
                <a:gd name="T114" fmla="*/ 123 w 351"/>
                <a:gd name="T115" fmla="*/ 130 h 350"/>
                <a:gd name="T116" fmla="*/ 70 w 351"/>
                <a:gd name="T117" fmla="*/ 125 h 350"/>
                <a:gd name="T118" fmla="*/ 135 w 351"/>
                <a:gd name="T119" fmla="*/ 65 h 350"/>
                <a:gd name="T120" fmla="*/ 135 w 351"/>
                <a:gd name="T121" fmla="*/ 6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1" h="350">
                  <a:moveTo>
                    <a:pt x="52" y="50"/>
                  </a:moveTo>
                  <a:cubicBezTo>
                    <a:pt x="48" y="53"/>
                    <a:pt x="49" y="59"/>
                    <a:pt x="52" y="62"/>
                  </a:cubicBezTo>
                  <a:cubicBezTo>
                    <a:pt x="55" y="64"/>
                    <a:pt x="55" y="64"/>
                    <a:pt x="55" y="64"/>
                  </a:cubicBezTo>
                  <a:cubicBezTo>
                    <a:pt x="60" y="68"/>
                    <a:pt x="62" y="75"/>
                    <a:pt x="59" y="80"/>
                  </a:cubicBezTo>
                  <a:cubicBezTo>
                    <a:pt x="55" y="87"/>
                    <a:pt x="46" y="89"/>
                    <a:pt x="40" y="84"/>
                  </a:cubicBezTo>
                  <a:cubicBezTo>
                    <a:pt x="37" y="82"/>
                    <a:pt x="37" y="82"/>
                    <a:pt x="37" y="82"/>
                  </a:cubicBezTo>
                  <a:cubicBezTo>
                    <a:pt x="33" y="79"/>
                    <a:pt x="28" y="79"/>
                    <a:pt x="25" y="84"/>
                  </a:cubicBezTo>
                  <a:cubicBezTo>
                    <a:pt x="24" y="86"/>
                    <a:pt x="23" y="88"/>
                    <a:pt x="22" y="90"/>
                  </a:cubicBezTo>
                  <a:cubicBezTo>
                    <a:pt x="19" y="94"/>
                    <a:pt x="21" y="99"/>
                    <a:pt x="26" y="101"/>
                  </a:cubicBezTo>
                  <a:cubicBezTo>
                    <a:pt x="29" y="102"/>
                    <a:pt x="29" y="102"/>
                    <a:pt x="29" y="102"/>
                  </a:cubicBezTo>
                  <a:cubicBezTo>
                    <a:pt x="35" y="105"/>
                    <a:pt x="38" y="111"/>
                    <a:pt x="37" y="117"/>
                  </a:cubicBezTo>
                  <a:cubicBezTo>
                    <a:pt x="35" y="125"/>
                    <a:pt x="27" y="129"/>
                    <a:pt x="20" y="126"/>
                  </a:cubicBezTo>
                  <a:cubicBezTo>
                    <a:pt x="17" y="124"/>
                    <a:pt x="17" y="124"/>
                    <a:pt x="17" y="124"/>
                  </a:cubicBezTo>
                  <a:cubicBezTo>
                    <a:pt x="12" y="122"/>
                    <a:pt x="7" y="125"/>
                    <a:pt x="6" y="129"/>
                  </a:cubicBezTo>
                  <a:cubicBezTo>
                    <a:pt x="5" y="132"/>
                    <a:pt x="5" y="134"/>
                    <a:pt x="4" y="136"/>
                  </a:cubicBezTo>
                  <a:cubicBezTo>
                    <a:pt x="3" y="141"/>
                    <a:pt x="6" y="145"/>
                    <a:pt x="11" y="146"/>
                  </a:cubicBezTo>
                  <a:cubicBezTo>
                    <a:pt x="15" y="146"/>
                    <a:pt x="15" y="146"/>
                    <a:pt x="15" y="146"/>
                  </a:cubicBezTo>
                  <a:cubicBezTo>
                    <a:pt x="22" y="147"/>
                    <a:pt x="27" y="154"/>
                    <a:pt x="26" y="160"/>
                  </a:cubicBezTo>
                  <a:cubicBezTo>
                    <a:pt x="31" y="165"/>
                    <a:pt x="27" y="173"/>
                    <a:pt x="20" y="172"/>
                  </a:cubicBezTo>
                  <a:cubicBezTo>
                    <a:pt x="9" y="171"/>
                    <a:pt x="9" y="171"/>
                    <a:pt x="9" y="171"/>
                  </a:cubicBezTo>
                  <a:cubicBezTo>
                    <a:pt x="4" y="170"/>
                    <a:pt x="0" y="174"/>
                    <a:pt x="0" y="179"/>
                  </a:cubicBezTo>
                  <a:cubicBezTo>
                    <a:pt x="0" y="181"/>
                    <a:pt x="0" y="184"/>
                    <a:pt x="1" y="186"/>
                  </a:cubicBezTo>
                  <a:cubicBezTo>
                    <a:pt x="1" y="191"/>
                    <a:pt x="5" y="194"/>
                    <a:pt x="10" y="193"/>
                  </a:cubicBezTo>
                  <a:cubicBezTo>
                    <a:pt x="14" y="193"/>
                    <a:pt x="14" y="193"/>
                    <a:pt x="14" y="193"/>
                  </a:cubicBezTo>
                  <a:cubicBezTo>
                    <a:pt x="21" y="192"/>
                    <a:pt x="27" y="196"/>
                    <a:pt x="29" y="203"/>
                  </a:cubicBezTo>
                  <a:cubicBezTo>
                    <a:pt x="30" y="210"/>
                    <a:pt x="25" y="216"/>
                    <a:pt x="18" y="218"/>
                  </a:cubicBezTo>
                  <a:cubicBezTo>
                    <a:pt x="15" y="218"/>
                    <a:pt x="15" y="218"/>
                    <a:pt x="15" y="218"/>
                  </a:cubicBezTo>
                  <a:cubicBezTo>
                    <a:pt x="10" y="219"/>
                    <a:pt x="7" y="224"/>
                    <a:pt x="9" y="228"/>
                  </a:cubicBezTo>
                  <a:cubicBezTo>
                    <a:pt x="9" y="231"/>
                    <a:pt x="10" y="233"/>
                    <a:pt x="11" y="235"/>
                  </a:cubicBezTo>
                  <a:cubicBezTo>
                    <a:pt x="13" y="239"/>
                    <a:pt x="18" y="241"/>
                    <a:pt x="22" y="239"/>
                  </a:cubicBezTo>
                  <a:cubicBezTo>
                    <a:pt x="26" y="238"/>
                    <a:pt x="26" y="238"/>
                    <a:pt x="26" y="238"/>
                  </a:cubicBezTo>
                  <a:cubicBezTo>
                    <a:pt x="32" y="235"/>
                    <a:pt x="40" y="237"/>
                    <a:pt x="43" y="243"/>
                  </a:cubicBezTo>
                  <a:cubicBezTo>
                    <a:pt x="43" y="243"/>
                    <a:pt x="43" y="243"/>
                    <a:pt x="43" y="243"/>
                  </a:cubicBezTo>
                  <a:cubicBezTo>
                    <a:pt x="46" y="250"/>
                    <a:pt x="43" y="257"/>
                    <a:pt x="37" y="260"/>
                  </a:cubicBezTo>
                  <a:cubicBezTo>
                    <a:pt x="34" y="262"/>
                    <a:pt x="34" y="262"/>
                    <a:pt x="34" y="262"/>
                  </a:cubicBezTo>
                  <a:cubicBezTo>
                    <a:pt x="29" y="264"/>
                    <a:pt x="28" y="269"/>
                    <a:pt x="31" y="273"/>
                  </a:cubicBezTo>
                  <a:cubicBezTo>
                    <a:pt x="32" y="275"/>
                    <a:pt x="33" y="277"/>
                    <a:pt x="35" y="279"/>
                  </a:cubicBezTo>
                  <a:cubicBezTo>
                    <a:pt x="38" y="283"/>
                    <a:pt x="43" y="283"/>
                    <a:pt x="47" y="280"/>
                  </a:cubicBezTo>
                  <a:cubicBezTo>
                    <a:pt x="50" y="277"/>
                    <a:pt x="50" y="277"/>
                    <a:pt x="50" y="277"/>
                  </a:cubicBezTo>
                  <a:cubicBezTo>
                    <a:pt x="55" y="273"/>
                    <a:pt x="63" y="273"/>
                    <a:pt x="67" y="278"/>
                  </a:cubicBezTo>
                  <a:cubicBezTo>
                    <a:pt x="72" y="283"/>
                    <a:pt x="72" y="291"/>
                    <a:pt x="67" y="296"/>
                  </a:cubicBezTo>
                  <a:cubicBezTo>
                    <a:pt x="64" y="298"/>
                    <a:pt x="64" y="298"/>
                    <a:pt x="64" y="298"/>
                  </a:cubicBezTo>
                  <a:cubicBezTo>
                    <a:pt x="61" y="302"/>
                    <a:pt x="61" y="307"/>
                    <a:pt x="65" y="310"/>
                  </a:cubicBezTo>
                  <a:cubicBezTo>
                    <a:pt x="66" y="312"/>
                    <a:pt x="68" y="313"/>
                    <a:pt x="70" y="315"/>
                  </a:cubicBezTo>
                  <a:cubicBezTo>
                    <a:pt x="74" y="318"/>
                    <a:pt x="79" y="316"/>
                    <a:pt x="82" y="312"/>
                  </a:cubicBezTo>
                  <a:cubicBezTo>
                    <a:pt x="84" y="309"/>
                    <a:pt x="84" y="309"/>
                    <a:pt x="84" y="309"/>
                  </a:cubicBezTo>
                  <a:cubicBezTo>
                    <a:pt x="87" y="304"/>
                    <a:pt x="93" y="301"/>
                    <a:pt x="99" y="304"/>
                  </a:cubicBezTo>
                  <a:cubicBezTo>
                    <a:pt x="107" y="307"/>
                    <a:pt x="109" y="315"/>
                    <a:pt x="105" y="322"/>
                  </a:cubicBezTo>
                  <a:cubicBezTo>
                    <a:pt x="104" y="325"/>
                    <a:pt x="104" y="325"/>
                    <a:pt x="104" y="325"/>
                  </a:cubicBezTo>
                  <a:cubicBezTo>
                    <a:pt x="101" y="329"/>
                    <a:pt x="103" y="334"/>
                    <a:pt x="107" y="336"/>
                  </a:cubicBezTo>
                  <a:cubicBezTo>
                    <a:pt x="109" y="337"/>
                    <a:pt x="112" y="338"/>
                    <a:pt x="114" y="339"/>
                  </a:cubicBezTo>
                  <a:cubicBezTo>
                    <a:pt x="118" y="341"/>
                    <a:pt x="123" y="338"/>
                    <a:pt x="124" y="334"/>
                  </a:cubicBezTo>
                  <a:cubicBezTo>
                    <a:pt x="125" y="330"/>
                    <a:pt x="125" y="330"/>
                    <a:pt x="125" y="330"/>
                  </a:cubicBezTo>
                  <a:cubicBezTo>
                    <a:pt x="127" y="323"/>
                    <a:pt x="134" y="319"/>
                    <a:pt x="141" y="321"/>
                  </a:cubicBezTo>
                  <a:cubicBezTo>
                    <a:pt x="141" y="321"/>
                    <a:pt x="141" y="321"/>
                    <a:pt x="141" y="321"/>
                  </a:cubicBezTo>
                  <a:cubicBezTo>
                    <a:pt x="147" y="322"/>
                    <a:pt x="151" y="329"/>
                    <a:pt x="150" y="336"/>
                  </a:cubicBezTo>
                  <a:cubicBezTo>
                    <a:pt x="149" y="339"/>
                    <a:pt x="149" y="339"/>
                    <a:pt x="149" y="339"/>
                  </a:cubicBezTo>
                  <a:cubicBezTo>
                    <a:pt x="148" y="344"/>
                    <a:pt x="151" y="349"/>
                    <a:pt x="156" y="349"/>
                  </a:cubicBezTo>
                  <a:cubicBezTo>
                    <a:pt x="158" y="350"/>
                    <a:pt x="160" y="350"/>
                    <a:pt x="163" y="350"/>
                  </a:cubicBezTo>
                  <a:cubicBezTo>
                    <a:pt x="167" y="350"/>
                    <a:pt x="171" y="347"/>
                    <a:pt x="171" y="342"/>
                  </a:cubicBezTo>
                  <a:cubicBezTo>
                    <a:pt x="171" y="338"/>
                    <a:pt x="171" y="338"/>
                    <a:pt x="171" y="338"/>
                  </a:cubicBezTo>
                  <a:cubicBezTo>
                    <a:pt x="171" y="331"/>
                    <a:pt x="176" y="325"/>
                    <a:pt x="183" y="325"/>
                  </a:cubicBezTo>
                  <a:cubicBezTo>
                    <a:pt x="190" y="325"/>
                    <a:pt x="196" y="330"/>
                    <a:pt x="196" y="337"/>
                  </a:cubicBezTo>
                  <a:cubicBezTo>
                    <a:pt x="196" y="341"/>
                    <a:pt x="196" y="341"/>
                    <a:pt x="196" y="341"/>
                  </a:cubicBezTo>
                  <a:cubicBezTo>
                    <a:pt x="196" y="345"/>
                    <a:pt x="201" y="349"/>
                    <a:pt x="205" y="348"/>
                  </a:cubicBezTo>
                  <a:cubicBezTo>
                    <a:pt x="208" y="348"/>
                    <a:pt x="210" y="347"/>
                    <a:pt x="212" y="347"/>
                  </a:cubicBezTo>
                  <a:cubicBezTo>
                    <a:pt x="217" y="346"/>
                    <a:pt x="220" y="341"/>
                    <a:pt x="218" y="337"/>
                  </a:cubicBezTo>
                  <a:cubicBezTo>
                    <a:pt x="217" y="333"/>
                    <a:pt x="217" y="333"/>
                    <a:pt x="217" y="333"/>
                  </a:cubicBezTo>
                  <a:cubicBezTo>
                    <a:pt x="215" y="326"/>
                    <a:pt x="218" y="319"/>
                    <a:pt x="225" y="317"/>
                  </a:cubicBezTo>
                  <a:cubicBezTo>
                    <a:pt x="232" y="315"/>
                    <a:pt x="239" y="318"/>
                    <a:pt x="241" y="325"/>
                  </a:cubicBezTo>
                  <a:cubicBezTo>
                    <a:pt x="242" y="328"/>
                    <a:pt x="242" y="328"/>
                    <a:pt x="242" y="328"/>
                  </a:cubicBezTo>
                  <a:cubicBezTo>
                    <a:pt x="243" y="333"/>
                    <a:pt x="249" y="335"/>
                    <a:pt x="253" y="333"/>
                  </a:cubicBezTo>
                  <a:cubicBezTo>
                    <a:pt x="255" y="332"/>
                    <a:pt x="257" y="331"/>
                    <a:pt x="259" y="330"/>
                  </a:cubicBezTo>
                  <a:cubicBezTo>
                    <a:pt x="263" y="328"/>
                    <a:pt x="265" y="322"/>
                    <a:pt x="262" y="318"/>
                  </a:cubicBezTo>
                  <a:cubicBezTo>
                    <a:pt x="260" y="315"/>
                    <a:pt x="260" y="315"/>
                    <a:pt x="260" y="315"/>
                  </a:cubicBezTo>
                  <a:cubicBezTo>
                    <a:pt x="256" y="309"/>
                    <a:pt x="257" y="301"/>
                    <a:pt x="263" y="297"/>
                  </a:cubicBezTo>
                  <a:cubicBezTo>
                    <a:pt x="269" y="294"/>
                    <a:pt x="276" y="295"/>
                    <a:pt x="280" y="301"/>
                  </a:cubicBezTo>
                  <a:cubicBezTo>
                    <a:pt x="282" y="304"/>
                    <a:pt x="282" y="304"/>
                    <a:pt x="282" y="304"/>
                  </a:cubicBezTo>
                  <a:cubicBezTo>
                    <a:pt x="285" y="308"/>
                    <a:pt x="291" y="308"/>
                    <a:pt x="294" y="305"/>
                  </a:cubicBezTo>
                  <a:cubicBezTo>
                    <a:pt x="294" y="305"/>
                    <a:pt x="294" y="305"/>
                    <a:pt x="294" y="305"/>
                  </a:cubicBezTo>
                  <a:cubicBezTo>
                    <a:pt x="296" y="304"/>
                    <a:pt x="298" y="302"/>
                    <a:pt x="299" y="300"/>
                  </a:cubicBezTo>
                  <a:cubicBezTo>
                    <a:pt x="303" y="297"/>
                    <a:pt x="302" y="292"/>
                    <a:pt x="299" y="289"/>
                  </a:cubicBezTo>
                  <a:cubicBezTo>
                    <a:pt x="295" y="286"/>
                    <a:pt x="295" y="286"/>
                    <a:pt x="295" y="286"/>
                  </a:cubicBezTo>
                  <a:cubicBezTo>
                    <a:pt x="290" y="281"/>
                    <a:pt x="289" y="273"/>
                    <a:pt x="294" y="268"/>
                  </a:cubicBezTo>
                  <a:cubicBezTo>
                    <a:pt x="298" y="263"/>
                    <a:pt x="306" y="262"/>
                    <a:pt x="311" y="266"/>
                  </a:cubicBezTo>
                  <a:cubicBezTo>
                    <a:pt x="314" y="269"/>
                    <a:pt x="314" y="269"/>
                    <a:pt x="314" y="269"/>
                  </a:cubicBezTo>
                  <a:cubicBezTo>
                    <a:pt x="318" y="272"/>
                    <a:pt x="323" y="271"/>
                    <a:pt x="326" y="267"/>
                  </a:cubicBezTo>
                  <a:cubicBezTo>
                    <a:pt x="327" y="265"/>
                    <a:pt x="328" y="263"/>
                    <a:pt x="329" y="261"/>
                  </a:cubicBezTo>
                  <a:cubicBezTo>
                    <a:pt x="331" y="256"/>
                    <a:pt x="330" y="251"/>
                    <a:pt x="325" y="249"/>
                  </a:cubicBezTo>
                  <a:cubicBezTo>
                    <a:pt x="321" y="248"/>
                    <a:pt x="321" y="248"/>
                    <a:pt x="321" y="248"/>
                  </a:cubicBezTo>
                  <a:cubicBezTo>
                    <a:pt x="315" y="245"/>
                    <a:pt x="312" y="238"/>
                    <a:pt x="315" y="231"/>
                  </a:cubicBezTo>
                  <a:cubicBezTo>
                    <a:pt x="317" y="225"/>
                    <a:pt x="325" y="222"/>
                    <a:pt x="331" y="225"/>
                  </a:cubicBezTo>
                  <a:cubicBezTo>
                    <a:pt x="334" y="226"/>
                    <a:pt x="334" y="226"/>
                    <a:pt x="334" y="226"/>
                  </a:cubicBezTo>
                  <a:cubicBezTo>
                    <a:pt x="339" y="228"/>
                    <a:pt x="344" y="225"/>
                    <a:pt x="345" y="221"/>
                  </a:cubicBezTo>
                  <a:cubicBezTo>
                    <a:pt x="346" y="218"/>
                    <a:pt x="346" y="216"/>
                    <a:pt x="347" y="214"/>
                  </a:cubicBezTo>
                  <a:cubicBezTo>
                    <a:pt x="348" y="209"/>
                    <a:pt x="345" y="205"/>
                    <a:pt x="340" y="204"/>
                  </a:cubicBezTo>
                  <a:cubicBezTo>
                    <a:pt x="336" y="204"/>
                    <a:pt x="336" y="204"/>
                    <a:pt x="336" y="204"/>
                  </a:cubicBezTo>
                  <a:cubicBezTo>
                    <a:pt x="329" y="203"/>
                    <a:pt x="324" y="197"/>
                    <a:pt x="325" y="190"/>
                  </a:cubicBezTo>
                  <a:cubicBezTo>
                    <a:pt x="320" y="185"/>
                    <a:pt x="324" y="177"/>
                    <a:pt x="331" y="178"/>
                  </a:cubicBezTo>
                  <a:cubicBezTo>
                    <a:pt x="342" y="179"/>
                    <a:pt x="342" y="179"/>
                    <a:pt x="342" y="179"/>
                  </a:cubicBezTo>
                  <a:cubicBezTo>
                    <a:pt x="347" y="180"/>
                    <a:pt x="351" y="176"/>
                    <a:pt x="351" y="171"/>
                  </a:cubicBezTo>
                  <a:cubicBezTo>
                    <a:pt x="351" y="169"/>
                    <a:pt x="351" y="166"/>
                    <a:pt x="350" y="164"/>
                  </a:cubicBezTo>
                  <a:cubicBezTo>
                    <a:pt x="350" y="159"/>
                    <a:pt x="346" y="156"/>
                    <a:pt x="341" y="157"/>
                  </a:cubicBezTo>
                  <a:cubicBezTo>
                    <a:pt x="337" y="157"/>
                    <a:pt x="337" y="157"/>
                    <a:pt x="337" y="157"/>
                  </a:cubicBezTo>
                  <a:cubicBezTo>
                    <a:pt x="331" y="158"/>
                    <a:pt x="325" y="155"/>
                    <a:pt x="323" y="149"/>
                  </a:cubicBezTo>
                  <a:cubicBezTo>
                    <a:pt x="320" y="142"/>
                    <a:pt x="325" y="134"/>
                    <a:pt x="333" y="133"/>
                  </a:cubicBezTo>
                  <a:cubicBezTo>
                    <a:pt x="336" y="132"/>
                    <a:pt x="336" y="132"/>
                    <a:pt x="336" y="132"/>
                  </a:cubicBezTo>
                  <a:cubicBezTo>
                    <a:pt x="341" y="131"/>
                    <a:pt x="344" y="127"/>
                    <a:pt x="342" y="122"/>
                  </a:cubicBezTo>
                  <a:cubicBezTo>
                    <a:pt x="341" y="120"/>
                    <a:pt x="341" y="117"/>
                    <a:pt x="340" y="115"/>
                  </a:cubicBezTo>
                  <a:cubicBezTo>
                    <a:pt x="338" y="111"/>
                    <a:pt x="333" y="109"/>
                    <a:pt x="329" y="111"/>
                  </a:cubicBezTo>
                  <a:cubicBezTo>
                    <a:pt x="325" y="113"/>
                    <a:pt x="325" y="113"/>
                    <a:pt x="325" y="113"/>
                  </a:cubicBezTo>
                  <a:cubicBezTo>
                    <a:pt x="320" y="115"/>
                    <a:pt x="313" y="114"/>
                    <a:pt x="310" y="109"/>
                  </a:cubicBezTo>
                  <a:cubicBezTo>
                    <a:pt x="305" y="102"/>
                    <a:pt x="307" y="93"/>
                    <a:pt x="314" y="90"/>
                  </a:cubicBezTo>
                  <a:cubicBezTo>
                    <a:pt x="317" y="88"/>
                    <a:pt x="317" y="88"/>
                    <a:pt x="317" y="88"/>
                  </a:cubicBezTo>
                  <a:cubicBezTo>
                    <a:pt x="321" y="86"/>
                    <a:pt x="323" y="81"/>
                    <a:pt x="320" y="77"/>
                  </a:cubicBezTo>
                  <a:cubicBezTo>
                    <a:pt x="319" y="75"/>
                    <a:pt x="317" y="73"/>
                    <a:pt x="316" y="71"/>
                  </a:cubicBezTo>
                  <a:cubicBezTo>
                    <a:pt x="313" y="67"/>
                    <a:pt x="308" y="67"/>
                    <a:pt x="304" y="70"/>
                  </a:cubicBezTo>
                  <a:cubicBezTo>
                    <a:pt x="301" y="73"/>
                    <a:pt x="301" y="73"/>
                    <a:pt x="301" y="73"/>
                  </a:cubicBezTo>
                  <a:cubicBezTo>
                    <a:pt x="296" y="78"/>
                    <a:pt x="288" y="77"/>
                    <a:pt x="283" y="72"/>
                  </a:cubicBezTo>
                  <a:cubicBezTo>
                    <a:pt x="279" y="67"/>
                    <a:pt x="279" y="59"/>
                    <a:pt x="284" y="54"/>
                  </a:cubicBezTo>
                  <a:cubicBezTo>
                    <a:pt x="287" y="52"/>
                    <a:pt x="287" y="52"/>
                    <a:pt x="287" y="52"/>
                  </a:cubicBezTo>
                  <a:cubicBezTo>
                    <a:pt x="290" y="49"/>
                    <a:pt x="290" y="43"/>
                    <a:pt x="286" y="40"/>
                  </a:cubicBezTo>
                  <a:cubicBezTo>
                    <a:pt x="285" y="38"/>
                    <a:pt x="283" y="37"/>
                    <a:pt x="281" y="36"/>
                  </a:cubicBezTo>
                  <a:cubicBezTo>
                    <a:pt x="277" y="33"/>
                    <a:pt x="272" y="34"/>
                    <a:pt x="269" y="38"/>
                  </a:cubicBezTo>
                  <a:cubicBezTo>
                    <a:pt x="267" y="41"/>
                    <a:pt x="267" y="41"/>
                    <a:pt x="267" y="41"/>
                  </a:cubicBezTo>
                  <a:cubicBezTo>
                    <a:pt x="264" y="46"/>
                    <a:pt x="258" y="49"/>
                    <a:pt x="252" y="47"/>
                  </a:cubicBezTo>
                  <a:cubicBezTo>
                    <a:pt x="244" y="44"/>
                    <a:pt x="242" y="35"/>
                    <a:pt x="246" y="28"/>
                  </a:cubicBezTo>
                  <a:cubicBezTo>
                    <a:pt x="247" y="25"/>
                    <a:pt x="247" y="25"/>
                    <a:pt x="247" y="25"/>
                  </a:cubicBezTo>
                  <a:cubicBezTo>
                    <a:pt x="250" y="21"/>
                    <a:pt x="248" y="16"/>
                    <a:pt x="244" y="14"/>
                  </a:cubicBezTo>
                  <a:cubicBezTo>
                    <a:pt x="241" y="13"/>
                    <a:pt x="239" y="12"/>
                    <a:pt x="237" y="11"/>
                  </a:cubicBezTo>
                  <a:cubicBezTo>
                    <a:pt x="233" y="10"/>
                    <a:pt x="228" y="12"/>
                    <a:pt x="227" y="17"/>
                  </a:cubicBezTo>
                  <a:cubicBezTo>
                    <a:pt x="226" y="20"/>
                    <a:pt x="226" y="20"/>
                    <a:pt x="226" y="20"/>
                  </a:cubicBezTo>
                  <a:cubicBezTo>
                    <a:pt x="224" y="26"/>
                    <a:pt x="218" y="31"/>
                    <a:pt x="212" y="30"/>
                  </a:cubicBezTo>
                  <a:cubicBezTo>
                    <a:pt x="204" y="29"/>
                    <a:pt x="199" y="22"/>
                    <a:pt x="201" y="14"/>
                  </a:cubicBezTo>
                  <a:cubicBezTo>
                    <a:pt x="202" y="11"/>
                    <a:pt x="202" y="11"/>
                    <a:pt x="202" y="11"/>
                  </a:cubicBezTo>
                  <a:cubicBezTo>
                    <a:pt x="203" y="6"/>
                    <a:pt x="200" y="1"/>
                    <a:pt x="195" y="1"/>
                  </a:cubicBezTo>
                  <a:cubicBezTo>
                    <a:pt x="193" y="1"/>
                    <a:pt x="191" y="0"/>
                    <a:pt x="188" y="0"/>
                  </a:cubicBezTo>
                  <a:cubicBezTo>
                    <a:pt x="184" y="0"/>
                    <a:pt x="180" y="4"/>
                    <a:pt x="180" y="8"/>
                  </a:cubicBezTo>
                  <a:cubicBezTo>
                    <a:pt x="180" y="12"/>
                    <a:pt x="180" y="12"/>
                    <a:pt x="180" y="12"/>
                  </a:cubicBezTo>
                  <a:cubicBezTo>
                    <a:pt x="180" y="18"/>
                    <a:pt x="176" y="24"/>
                    <a:pt x="170" y="25"/>
                  </a:cubicBezTo>
                  <a:cubicBezTo>
                    <a:pt x="162" y="27"/>
                    <a:pt x="155" y="21"/>
                    <a:pt x="155" y="13"/>
                  </a:cubicBezTo>
                  <a:cubicBezTo>
                    <a:pt x="155" y="10"/>
                    <a:pt x="155" y="10"/>
                    <a:pt x="155" y="10"/>
                  </a:cubicBezTo>
                  <a:cubicBezTo>
                    <a:pt x="155" y="5"/>
                    <a:pt x="150" y="1"/>
                    <a:pt x="145" y="2"/>
                  </a:cubicBezTo>
                  <a:cubicBezTo>
                    <a:pt x="143" y="2"/>
                    <a:pt x="141" y="3"/>
                    <a:pt x="138" y="3"/>
                  </a:cubicBezTo>
                  <a:cubicBezTo>
                    <a:pt x="134" y="4"/>
                    <a:pt x="131" y="9"/>
                    <a:pt x="133" y="13"/>
                  </a:cubicBezTo>
                  <a:cubicBezTo>
                    <a:pt x="134" y="18"/>
                    <a:pt x="134" y="18"/>
                    <a:pt x="134" y="18"/>
                  </a:cubicBezTo>
                  <a:cubicBezTo>
                    <a:pt x="136" y="24"/>
                    <a:pt x="132" y="31"/>
                    <a:pt x="126" y="33"/>
                  </a:cubicBezTo>
                  <a:cubicBezTo>
                    <a:pt x="121" y="38"/>
                    <a:pt x="113" y="36"/>
                    <a:pt x="111" y="29"/>
                  </a:cubicBezTo>
                  <a:cubicBezTo>
                    <a:pt x="109" y="22"/>
                    <a:pt x="109" y="22"/>
                    <a:pt x="109" y="22"/>
                  </a:cubicBezTo>
                  <a:cubicBezTo>
                    <a:pt x="107" y="17"/>
                    <a:pt x="102" y="15"/>
                    <a:pt x="98" y="17"/>
                  </a:cubicBezTo>
                  <a:cubicBezTo>
                    <a:pt x="96" y="18"/>
                    <a:pt x="94" y="19"/>
                    <a:pt x="92" y="20"/>
                  </a:cubicBezTo>
                  <a:cubicBezTo>
                    <a:pt x="88" y="23"/>
                    <a:pt x="86" y="28"/>
                    <a:pt x="89" y="32"/>
                  </a:cubicBezTo>
                  <a:cubicBezTo>
                    <a:pt x="91" y="35"/>
                    <a:pt x="91" y="35"/>
                    <a:pt x="91" y="35"/>
                  </a:cubicBezTo>
                  <a:cubicBezTo>
                    <a:pt x="96" y="42"/>
                    <a:pt x="93" y="51"/>
                    <a:pt x="86" y="54"/>
                  </a:cubicBezTo>
                  <a:cubicBezTo>
                    <a:pt x="81" y="56"/>
                    <a:pt x="74" y="54"/>
                    <a:pt x="70" y="49"/>
                  </a:cubicBezTo>
                  <a:cubicBezTo>
                    <a:pt x="69" y="47"/>
                    <a:pt x="69" y="47"/>
                    <a:pt x="69" y="47"/>
                  </a:cubicBezTo>
                  <a:cubicBezTo>
                    <a:pt x="66" y="43"/>
                    <a:pt x="60" y="42"/>
                    <a:pt x="57" y="45"/>
                  </a:cubicBezTo>
                  <a:cubicBezTo>
                    <a:pt x="57" y="45"/>
                    <a:pt x="57" y="45"/>
                    <a:pt x="57" y="45"/>
                  </a:cubicBezTo>
                  <a:cubicBezTo>
                    <a:pt x="55" y="47"/>
                    <a:pt x="53" y="48"/>
                    <a:pt x="52" y="50"/>
                  </a:cubicBezTo>
                  <a:close/>
                  <a:moveTo>
                    <a:pt x="215" y="283"/>
                  </a:moveTo>
                  <a:cubicBezTo>
                    <a:pt x="208" y="285"/>
                    <a:pt x="201" y="282"/>
                    <a:pt x="199" y="275"/>
                  </a:cubicBezTo>
                  <a:cubicBezTo>
                    <a:pt x="197" y="269"/>
                    <a:pt x="200" y="262"/>
                    <a:pt x="207" y="260"/>
                  </a:cubicBezTo>
                  <a:cubicBezTo>
                    <a:pt x="213" y="258"/>
                    <a:pt x="220" y="261"/>
                    <a:pt x="222" y="267"/>
                  </a:cubicBezTo>
                  <a:cubicBezTo>
                    <a:pt x="224" y="274"/>
                    <a:pt x="221" y="281"/>
                    <a:pt x="215" y="283"/>
                  </a:cubicBezTo>
                  <a:close/>
                  <a:moveTo>
                    <a:pt x="274" y="207"/>
                  </a:moveTo>
                  <a:cubicBezTo>
                    <a:pt x="280" y="210"/>
                    <a:pt x="283" y="217"/>
                    <a:pt x="280" y="223"/>
                  </a:cubicBezTo>
                  <a:cubicBezTo>
                    <a:pt x="277" y="229"/>
                    <a:pt x="270" y="232"/>
                    <a:pt x="264" y="229"/>
                  </a:cubicBezTo>
                  <a:cubicBezTo>
                    <a:pt x="258" y="226"/>
                    <a:pt x="255" y="219"/>
                    <a:pt x="258" y="213"/>
                  </a:cubicBezTo>
                  <a:cubicBezTo>
                    <a:pt x="261" y="206"/>
                    <a:pt x="268" y="204"/>
                    <a:pt x="274" y="207"/>
                  </a:cubicBezTo>
                  <a:close/>
                  <a:moveTo>
                    <a:pt x="227" y="219"/>
                  </a:moveTo>
                  <a:cubicBezTo>
                    <a:pt x="230" y="222"/>
                    <a:pt x="230" y="227"/>
                    <a:pt x="227" y="230"/>
                  </a:cubicBezTo>
                  <a:cubicBezTo>
                    <a:pt x="224" y="233"/>
                    <a:pt x="218" y="233"/>
                    <a:pt x="215" y="229"/>
                  </a:cubicBezTo>
                  <a:cubicBezTo>
                    <a:pt x="213" y="226"/>
                    <a:pt x="213" y="221"/>
                    <a:pt x="216" y="218"/>
                  </a:cubicBezTo>
                  <a:cubicBezTo>
                    <a:pt x="219" y="215"/>
                    <a:pt x="224" y="215"/>
                    <a:pt x="227" y="219"/>
                  </a:cubicBezTo>
                  <a:close/>
                  <a:moveTo>
                    <a:pt x="107" y="164"/>
                  </a:moveTo>
                  <a:cubicBezTo>
                    <a:pt x="111" y="164"/>
                    <a:pt x="115" y="168"/>
                    <a:pt x="115" y="172"/>
                  </a:cubicBezTo>
                  <a:cubicBezTo>
                    <a:pt x="114" y="176"/>
                    <a:pt x="111" y="180"/>
                    <a:pt x="106" y="180"/>
                  </a:cubicBezTo>
                  <a:cubicBezTo>
                    <a:pt x="102" y="179"/>
                    <a:pt x="99" y="176"/>
                    <a:pt x="99" y="171"/>
                  </a:cubicBezTo>
                  <a:cubicBezTo>
                    <a:pt x="99" y="167"/>
                    <a:pt x="103" y="164"/>
                    <a:pt x="107" y="164"/>
                  </a:cubicBezTo>
                  <a:close/>
                  <a:moveTo>
                    <a:pt x="82" y="221"/>
                  </a:moveTo>
                  <a:cubicBezTo>
                    <a:pt x="75" y="223"/>
                    <a:pt x="68" y="220"/>
                    <a:pt x="66" y="214"/>
                  </a:cubicBezTo>
                  <a:cubicBezTo>
                    <a:pt x="64" y="208"/>
                    <a:pt x="67" y="201"/>
                    <a:pt x="74" y="198"/>
                  </a:cubicBezTo>
                  <a:cubicBezTo>
                    <a:pt x="80" y="196"/>
                    <a:pt x="87" y="199"/>
                    <a:pt x="89" y="206"/>
                  </a:cubicBezTo>
                  <a:cubicBezTo>
                    <a:pt x="91" y="212"/>
                    <a:pt x="88" y="219"/>
                    <a:pt x="82" y="221"/>
                  </a:cubicBezTo>
                  <a:close/>
                  <a:moveTo>
                    <a:pt x="119" y="226"/>
                  </a:moveTo>
                  <a:cubicBezTo>
                    <a:pt x="116" y="223"/>
                    <a:pt x="116" y="218"/>
                    <a:pt x="120" y="215"/>
                  </a:cubicBezTo>
                  <a:cubicBezTo>
                    <a:pt x="123" y="212"/>
                    <a:pt x="128" y="212"/>
                    <a:pt x="131" y="215"/>
                  </a:cubicBezTo>
                  <a:cubicBezTo>
                    <a:pt x="134" y="219"/>
                    <a:pt x="134" y="224"/>
                    <a:pt x="130" y="227"/>
                  </a:cubicBezTo>
                  <a:cubicBezTo>
                    <a:pt x="127" y="229"/>
                    <a:pt x="122" y="229"/>
                    <a:pt x="119" y="226"/>
                  </a:cubicBezTo>
                  <a:close/>
                  <a:moveTo>
                    <a:pt x="126" y="279"/>
                  </a:moveTo>
                  <a:cubicBezTo>
                    <a:pt x="120" y="276"/>
                    <a:pt x="118" y="269"/>
                    <a:pt x="120" y="263"/>
                  </a:cubicBezTo>
                  <a:cubicBezTo>
                    <a:pt x="123" y="257"/>
                    <a:pt x="131" y="254"/>
                    <a:pt x="137" y="257"/>
                  </a:cubicBezTo>
                  <a:cubicBezTo>
                    <a:pt x="143" y="260"/>
                    <a:pt x="145" y="267"/>
                    <a:pt x="142" y="273"/>
                  </a:cubicBezTo>
                  <a:cubicBezTo>
                    <a:pt x="139" y="279"/>
                    <a:pt x="132" y="282"/>
                    <a:pt x="126" y="279"/>
                  </a:cubicBezTo>
                  <a:close/>
                  <a:moveTo>
                    <a:pt x="172" y="250"/>
                  </a:moveTo>
                  <a:cubicBezTo>
                    <a:pt x="168" y="250"/>
                    <a:pt x="164" y="246"/>
                    <a:pt x="165" y="242"/>
                  </a:cubicBezTo>
                  <a:cubicBezTo>
                    <a:pt x="165" y="238"/>
                    <a:pt x="168" y="234"/>
                    <a:pt x="173" y="234"/>
                  </a:cubicBezTo>
                  <a:cubicBezTo>
                    <a:pt x="177" y="235"/>
                    <a:pt x="181" y="238"/>
                    <a:pt x="180" y="243"/>
                  </a:cubicBezTo>
                  <a:cubicBezTo>
                    <a:pt x="180" y="247"/>
                    <a:pt x="177" y="250"/>
                    <a:pt x="172" y="250"/>
                  </a:cubicBezTo>
                  <a:close/>
                  <a:moveTo>
                    <a:pt x="251" y="177"/>
                  </a:moveTo>
                  <a:cubicBezTo>
                    <a:pt x="251" y="181"/>
                    <a:pt x="247" y="185"/>
                    <a:pt x="243" y="185"/>
                  </a:cubicBezTo>
                  <a:cubicBezTo>
                    <a:pt x="238" y="184"/>
                    <a:pt x="235" y="181"/>
                    <a:pt x="235" y="176"/>
                  </a:cubicBezTo>
                  <a:cubicBezTo>
                    <a:pt x="235" y="172"/>
                    <a:pt x="239" y="168"/>
                    <a:pt x="243" y="169"/>
                  </a:cubicBezTo>
                  <a:cubicBezTo>
                    <a:pt x="248" y="169"/>
                    <a:pt x="251" y="173"/>
                    <a:pt x="251" y="177"/>
                  </a:cubicBezTo>
                  <a:close/>
                  <a:moveTo>
                    <a:pt x="268" y="127"/>
                  </a:moveTo>
                  <a:cubicBezTo>
                    <a:pt x="274" y="125"/>
                    <a:pt x="281" y="128"/>
                    <a:pt x="284" y="134"/>
                  </a:cubicBezTo>
                  <a:cubicBezTo>
                    <a:pt x="286" y="141"/>
                    <a:pt x="283" y="148"/>
                    <a:pt x="276" y="150"/>
                  </a:cubicBezTo>
                  <a:cubicBezTo>
                    <a:pt x="270" y="152"/>
                    <a:pt x="263" y="149"/>
                    <a:pt x="261" y="143"/>
                  </a:cubicBezTo>
                  <a:cubicBezTo>
                    <a:pt x="259" y="136"/>
                    <a:pt x="262" y="129"/>
                    <a:pt x="268" y="127"/>
                  </a:cubicBezTo>
                  <a:close/>
                  <a:moveTo>
                    <a:pt x="231" y="122"/>
                  </a:moveTo>
                  <a:cubicBezTo>
                    <a:pt x="234" y="126"/>
                    <a:pt x="233" y="131"/>
                    <a:pt x="230" y="134"/>
                  </a:cubicBezTo>
                  <a:cubicBezTo>
                    <a:pt x="227" y="137"/>
                    <a:pt x="222" y="136"/>
                    <a:pt x="219" y="133"/>
                  </a:cubicBezTo>
                  <a:cubicBezTo>
                    <a:pt x="216" y="130"/>
                    <a:pt x="216" y="125"/>
                    <a:pt x="219" y="122"/>
                  </a:cubicBezTo>
                  <a:cubicBezTo>
                    <a:pt x="223" y="119"/>
                    <a:pt x="228" y="119"/>
                    <a:pt x="231" y="122"/>
                  </a:cubicBezTo>
                  <a:close/>
                  <a:moveTo>
                    <a:pt x="202" y="150"/>
                  </a:moveTo>
                  <a:cubicBezTo>
                    <a:pt x="216" y="166"/>
                    <a:pt x="215" y="190"/>
                    <a:pt x="200" y="204"/>
                  </a:cubicBezTo>
                  <a:cubicBezTo>
                    <a:pt x="184" y="218"/>
                    <a:pt x="160" y="217"/>
                    <a:pt x="146" y="202"/>
                  </a:cubicBezTo>
                  <a:cubicBezTo>
                    <a:pt x="132" y="186"/>
                    <a:pt x="133" y="162"/>
                    <a:pt x="148" y="148"/>
                  </a:cubicBezTo>
                  <a:cubicBezTo>
                    <a:pt x="164" y="134"/>
                    <a:pt x="188" y="135"/>
                    <a:pt x="202" y="150"/>
                  </a:cubicBezTo>
                  <a:close/>
                  <a:moveTo>
                    <a:pt x="224" y="69"/>
                  </a:moveTo>
                  <a:cubicBezTo>
                    <a:pt x="230" y="72"/>
                    <a:pt x="232" y="79"/>
                    <a:pt x="229" y="85"/>
                  </a:cubicBezTo>
                  <a:cubicBezTo>
                    <a:pt x="227" y="91"/>
                    <a:pt x="219" y="94"/>
                    <a:pt x="213" y="91"/>
                  </a:cubicBezTo>
                  <a:cubicBezTo>
                    <a:pt x="207" y="88"/>
                    <a:pt x="205" y="81"/>
                    <a:pt x="208" y="75"/>
                  </a:cubicBezTo>
                  <a:cubicBezTo>
                    <a:pt x="210" y="69"/>
                    <a:pt x="218" y="66"/>
                    <a:pt x="224" y="69"/>
                  </a:cubicBezTo>
                  <a:close/>
                  <a:moveTo>
                    <a:pt x="178" y="98"/>
                  </a:moveTo>
                  <a:cubicBezTo>
                    <a:pt x="182" y="98"/>
                    <a:pt x="185" y="102"/>
                    <a:pt x="185" y="106"/>
                  </a:cubicBezTo>
                  <a:cubicBezTo>
                    <a:pt x="185" y="111"/>
                    <a:pt x="181" y="114"/>
                    <a:pt x="177" y="114"/>
                  </a:cubicBezTo>
                  <a:cubicBezTo>
                    <a:pt x="173" y="114"/>
                    <a:pt x="169" y="110"/>
                    <a:pt x="169" y="106"/>
                  </a:cubicBezTo>
                  <a:cubicBezTo>
                    <a:pt x="170" y="101"/>
                    <a:pt x="173" y="98"/>
                    <a:pt x="178" y="98"/>
                  </a:cubicBezTo>
                  <a:close/>
                  <a:moveTo>
                    <a:pt x="134" y="119"/>
                  </a:moveTo>
                  <a:cubicBezTo>
                    <a:pt x="137" y="122"/>
                    <a:pt x="137" y="127"/>
                    <a:pt x="134" y="130"/>
                  </a:cubicBezTo>
                  <a:cubicBezTo>
                    <a:pt x="131" y="133"/>
                    <a:pt x="126" y="133"/>
                    <a:pt x="123" y="130"/>
                  </a:cubicBezTo>
                  <a:cubicBezTo>
                    <a:pt x="120" y="126"/>
                    <a:pt x="120" y="121"/>
                    <a:pt x="123" y="118"/>
                  </a:cubicBezTo>
                  <a:cubicBezTo>
                    <a:pt x="126" y="115"/>
                    <a:pt x="131" y="116"/>
                    <a:pt x="134" y="119"/>
                  </a:cubicBezTo>
                  <a:close/>
                  <a:moveTo>
                    <a:pt x="76" y="142"/>
                  </a:moveTo>
                  <a:cubicBezTo>
                    <a:pt x="70" y="139"/>
                    <a:pt x="67" y="131"/>
                    <a:pt x="70" y="125"/>
                  </a:cubicBezTo>
                  <a:cubicBezTo>
                    <a:pt x="73" y="119"/>
                    <a:pt x="80" y="117"/>
                    <a:pt x="86" y="120"/>
                  </a:cubicBezTo>
                  <a:cubicBezTo>
                    <a:pt x="92" y="123"/>
                    <a:pt x="95" y="130"/>
                    <a:pt x="92" y="136"/>
                  </a:cubicBezTo>
                  <a:cubicBezTo>
                    <a:pt x="89" y="142"/>
                    <a:pt x="82" y="144"/>
                    <a:pt x="76" y="142"/>
                  </a:cubicBezTo>
                  <a:close/>
                  <a:moveTo>
                    <a:pt x="135" y="65"/>
                  </a:moveTo>
                  <a:cubicBezTo>
                    <a:pt x="141" y="63"/>
                    <a:pt x="148" y="67"/>
                    <a:pt x="151" y="73"/>
                  </a:cubicBezTo>
                  <a:cubicBezTo>
                    <a:pt x="153" y="79"/>
                    <a:pt x="150" y="86"/>
                    <a:pt x="143" y="88"/>
                  </a:cubicBezTo>
                  <a:cubicBezTo>
                    <a:pt x="137" y="91"/>
                    <a:pt x="130" y="87"/>
                    <a:pt x="128" y="81"/>
                  </a:cubicBezTo>
                  <a:cubicBezTo>
                    <a:pt x="126" y="75"/>
                    <a:pt x="129" y="68"/>
                    <a:pt x="135" y="65"/>
                  </a:cubicBezTo>
                  <a:close/>
                </a:path>
              </a:pathLst>
            </a:custGeom>
            <a:grpFill/>
            <a:ln>
              <a:noFill/>
            </a:ln>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14" name="Freeform 35"/>
            <p:cNvSpPr>
              <a:spLocks noEditPoints="1"/>
            </p:cNvSpPr>
            <p:nvPr/>
          </p:nvSpPr>
          <p:spPr bwMode="auto">
            <a:xfrm>
              <a:off x="10919206" y="10900838"/>
              <a:ext cx="845268" cy="845268"/>
            </a:xfrm>
            <a:custGeom>
              <a:avLst/>
              <a:gdLst>
                <a:gd name="T0" fmla="*/ 42 w 297"/>
                <a:gd name="T1" fmla="*/ 64 h 297"/>
                <a:gd name="T2" fmla="*/ 16 w 297"/>
                <a:gd name="T3" fmla="*/ 82 h 297"/>
                <a:gd name="T4" fmla="*/ 5 w 297"/>
                <a:gd name="T5" fmla="*/ 111 h 297"/>
                <a:gd name="T6" fmla="*/ 11 w 297"/>
                <a:gd name="T7" fmla="*/ 142 h 297"/>
                <a:gd name="T8" fmla="*/ 2 w 297"/>
                <a:gd name="T9" fmla="*/ 172 h 297"/>
                <a:gd name="T10" fmla="*/ 10 w 297"/>
                <a:gd name="T11" fmla="*/ 201 h 297"/>
                <a:gd name="T12" fmla="*/ 32 w 297"/>
                <a:gd name="T13" fmla="*/ 223 h 297"/>
                <a:gd name="T14" fmla="*/ 42 w 297"/>
                <a:gd name="T15" fmla="*/ 253 h 297"/>
                <a:gd name="T16" fmla="*/ 66 w 297"/>
                <a:gd name="T17" fmla="*/ 272 h 297"/>
                <a:gd name="T18" fmla="*/ 97 w 297"/>
                <a:gd name="T19" fmla="*/ 277 h 297"/>
                <a:gd name="T20" fmla="*/ 122 w 297"/>
                <a:gd name="T21" fmla="*/ 295 h 297"/>
                <a:gd name="T22" fmla="*/ 153 w 297"/>
                <a:gd name="T23" fmla="*/ 297 h 297"/>
                <a:gd name="T24" fmla="*/ 180 w 297"/>
                <a:gd name="T25" fmla="*/ 282 h 297"/>
                <a:gd name="T26" fmla="*/ 213 w 297"/>
                <a:gd name="T27" fmla="*/ 283 h 297"/>
                <a:gd name="T28" fmla="*/ 239 w 297"/>
                <a:gd name="T29" fmla="*/ 267 h 297"/>
                <a:gd name="T30" fmla="*/ 251 w 297"/>
                <a:gd name="T31" fmla="*/ 237 h 297"/>
                <a:gd name="T32" fmla="*/ 271 w 297"/>
                <a:gd name="T33" fmla="*/ 233 h 297"/>
                <a:gd name="T34" fmla="*/ 282 w 297"/>
                <a:gd name="T35" fmla="*/ 213 h 297"/>
                <a:gd name="T36" fmla="*/ 288 w 297"/>
                <a:gd name="T37" fmla="*/ 198 h 297"/>
                <a:gd name="T38" fmla="*/ 293 w 297"/>
                <a:gd name="T39" fmla="*/ 175 h 297"/>
                <a:gd name="T40" fmla="*/ 282 w 297"/>
                <a:gd name="T41" fmla="*/ 159 h 297"/>
                <a:gd name="T42" fmla="*/ 295 w 297"/>
                <a:gd name="T43" fmla="*/ 144 h 297"/>
                <a:gd name="T44" fmla="*/ 294 w 297"/>
                <a:gd name="T45" fmla="*/ 120 h 297"/>
                <a:gd name="T46" fmla="*/ 290 w 297"/>
                <a:gd name="T47" fmla="*/ 105 h 297"/>
                <a:gd name="T48" fmla="*/ 279 w 297"/>
                <a:gd name="T49" fmla="*/ 84 h 297"/>
                <a:gd name="T50" fmla="*/ 261 w 297"/>
                <a:gd name="T51" fmla="*/ 78 h 297"/>
                <a:gd name="T52" fmla="*/ 263 w 297"/>
                <a:gd name="T53" fmla="*/ 58 h 297"/>
                <a:gd name="T54" fmla="*/ 248 w 297"/>
                <a:gd name="T55" fmla="*/ 39 h 297"/>
                <a:gd name="T56" fmla="*/ 236 w 297"/>
                <a:gd name="T57" fmla="*/ 29 h 297"/>
                <a:gd name="T58" fmla="*/ 215 w 297"/>
                <a:gd name="T59" fmla="*/ 19 h 297"/>
                <a:gd name="T60" fmla="*/ 197 w 297"/>
                <a:gd name="T61" fmla="*/ 24 h 297"/>
                <a:gd name="T62" fmla="*/ 187 w 297"/>
                <a:gd name="T63" fmla="*/ 7 h 297"/>
                <a:gd name="T64" fmla="*/ 164 w 297"/>
                <a:gd name="T65" fmla="*/ 1 h 297"/>
                <a:gd name="T66" fmla="*/ 148 w 297"/>
                <a:gd name="T67" fmla="*/ 0 h 297"/>
                <a:gd name="T68" fmla="*/ 125 w 297"/>
                <a:gd name="T69" fmla="*/ 4 h 297"/>
                <a:gd name="T70" fmla="*/ 113 w 297"/>
                <a:gd name="T71" fmla="*/ 19 h 297"/>
                <a:gd name="T72" fmla="*/ 95 w 297"/>
                <a:gd name="T73" fmla="*/ 11 h 297"/>
                <a:gd name="T74" fmla="*/ 73 w 297"/>
                <a:gd name="T75" fmla="*/ 21 h 297"/>
                <a:gd name="T76" fmla="*/ 60 w 297"/>
                <a:gd name="T77" fmla="*/ 29 h 297"/>
                <a:gd name="T78" fmla="*/ 28 w 297"/>
                <a:gd name="T79" fmla="*/ 118 h 297"/>
                <a:gd name="T80" fmla="*/ 102 w 297"/>
                <a:gd name="T81" fmla="*/ 98 h 297"/>
                <a:gd name="T82" fmla="*/ 102 w 297"/>
                <a:gd name="T83" fmla="*/ 98 h 297"/>
                <a:gd name="T84" fmla="*/ 145 w 297"/>
                <a:gd name="T85" fmla="*/ 218 h 297"/>
                <a:gd name="T86" fmla="*/ 195 w 297"/>
                <a:gd name="T87" fmla="*/ 200 h 297"/>
                <a:gd name="T88" fmla="*/ 88 w 297"/>
                <a:gd name="T89" fmla="*/ 213 h 297"/>
                <a:gd name="T90" fmla="*/ 265 w 297"/>
                <a:gd name="T91" fmla="*/ 193 h 297"/>
                <a:gd name="T92" fmla="*/ 208 w 297"/>
                <a:gd name="T93" fmla="*/ 214 h 297"/>
                <a:gd name="T94" fmla="*/ 234 w 297"/>
                <a:gd name="T95" fmla="*/ 169 h 297"/>
                <a:gd name="T96" fmla="*/ 157 w 297"/>
                <a:gd name="T97" fmla="*/ 159 h 297"/>
                <a:gd name="T98" fmla="*/ 157 w 297"/>
                <a:gd name="T99" fmla="*/ 159 h 297"/>
                <a:gd name="T100" fmla="*/ 128 w 297"/>
                <a:gd name="T101" fmla="*/ 26 h 297"/>
                <a:gd name="T102" fmla="*/ 89 w 297"/>
                <a:gd name="T103" fmla="*/ 84 h 297"/>
                <a:gd name="T104" fmla="*/ 115 w 297"/>
                <a:gd name="T105" fmla="*/ 2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97">
                  <a:moveTo>
                    <a:pt x="57" y="49"/>
                  </a:moveTo>
                  <a:cubicBezTo>
                    <a:pt x="54" y="52"/>
                    <a:pt x="47" y="50"/>
                    <a:pt x="43" y="45"/>
                  </a:cubicBezTo>
                  <a:cubicBezTo>
                    <a:pt x="41" y="47"/>
                    <a:pt x="39" y="48"/>
                    <a:pt x="38" y="50"/>
                  </a:cubicBezTo>
                  <a:cubicBezTo>
                    <a:pt x="43" y="55"/>
                    <a:pt x="45" y="61"/>
                    <a:pt x="42" y="64"/>
                  </a:cubicBezTo>
                  <a:cubicBezTo>
                    <a:pt x="39" y="67"/>
                    <a:pt x="33" y="67"/>
                    <a:pt x="28" y="63"/>
                  </a:cubicBezTo>
                  <a:cubicBezTo>
                    <a:pt x="26" y="65"/>
                    <a:pt x="25" y="67"/>
                    <a:pt x="23" y="69"/>
                  </a:cubicBezTo>
                  <a:cubicBezTo>
                    <a:pt x="29" y="72"/>
                    <a:pt x="32" y="78"/>
                    <a:pt x="30" y="81"/>
                  </a:cubicBezTo>
                  <a:cubicBezTo>
                    <a:pt x="28" y="85"/>
                    <a:pt x="22" y="85"/>
                    <a:pt x="16" y="82"/>
                  </a:cubicBezTo>
                  <a:cubicBezTo>
                    <a:pt x="15" y="85"/>
                    <a:pt x="14" y="87"/>
                    <a:pt x="13" y="89"/>
                  </a:cubicBezTo>
                  <a:cubicBezTo>
                    <a:pt x="18" y="92"/>
                    <a:pt x="22" y="97"/>
                    <a:pt x="20" y="100"/>
                  </a:cubicBezTo>
                  <a:cubicBezTo>
                    <a:pt x="19" y="104"/>
                    <a:pt x="13" y="106"/>
                    <a:pt x="7" y="104"/>
                  </a:cubicBezTo>
                  <a:cubicBezTo>
                    <a:pt x="6" y="106"/>
                    <a:pt x="6" y="109"/>
                    <a:pt x="5" y="111"/>
                  </a:cubicBezTo>
                  <a:cubicBezTo>
                    <a:pt x="11" y="113"/>
                    <a:pt x="15" y="117"/>
                    <a:pt x="14" y="121"/>
                  </a:cubicBezTo>
                  <a:cubicBezTo>
                    <a:pt x="13" y="125"/>
                    <a:pt x="8" y="127"/>
                    <a:pt x="2" y="126"/>
                  </a:cubicBezTo>
                  <a:cubicBezTo>
                    <a:pt x="1" y="129"/>
                    <a:pt x="1" y="131"/>
                    <a:pt x="1" y="134"/>
                  </a:cubicBezTo>
                  <a:cubicBezTo>
                    <a:pt x="7" y="134"/>
                    <a:pt x="11" y="138"/>
                    <a:pt x="11" y="142"/>
                  </a:cubicBezTo>
                  <a:cubicBezTo>
                    <a:pt x="11" y="146"/>
                    <a:pt x="6" y="149"/>
                    <a:pt x="0" y="149"/>
                  </a:cubicBezTo>
                  <a:cubicBezTo>
                    <a:pt x="0" y="152"/>
                    <a:pt x="0" y="154"/>
                    <a:pt x="0" y="157"/>
                  </a:cubicBezTo>
                  <a:cubicBezTo>
                    <a:pt x="6" y="157"/>
                    <a:pt x="11" y="159"/>
                    <a:pt x="12" y="163"/>
                  </a:cubicBezTo>
                  <a:cubicBezTo>
                    <a:pt x="12" y="167"/>
                    <a:pt x="8" y="171"/>
                    <a:pt x="2" y="172"/>
                  </a:cubicBezTo>
                  <a:cubicBezTo>
                    <a:pt x="2" y="175"/>
                    <a:pt x="3" y="177"/>
                    <a:pt x="3" y="179"/>
                  </a:cubicBezTo>
                  <a:cubicBezTo>
                    <a:pt x="9" y="179"/>
                    <a:pt x="14" y="180"/>
                    <a:pt x="15" y="184"/>
                  </a:cubicBezTo>
                  <a:cubicBezTo>
                    <a:pt x="16" y="188"/>
                    <a:pt x="13" y="192"/>
                    <a:pt x="7" y="194"/>
                  </a:cubicBezTo>
                  <a:cubicBezTo>
                    <a:pt x="8" y="197"/>
                    <a:pt x="9" y="199"/>
                    <a:pt x="10" y="201"/>
                  </a:cubicBezTo>
                  <a:cubicBezTo>
                    <a:pt x="15" y="200"/>
                    <a:pt x="21" y="201"/>
                    <a:pt x="22" y="204"/>
                  </a:cubicBezTo>
                  <a:cubicBezTo>
                    <a:pt x="24" y="208"/>
                    <a:pt x="21" y="213"/>
                    <a:pt x="16" y="216"/>
                  </a:cubicBezTo>
                  <a:cubicBezTo>
                    <a:pt x="17" y="218"/>
                    <a:pt x="18" y="220"/>
                    <a:pt x="19" y="222"/>
                  </a:cubicBezTo>
                  <a:cubicBezTo>
                    <a:pt x="25" y="220"/>
                    <a:pt x="30" y="220"/>
                    <a:pt x="32" y="223"/>
                  </a:cubicBezTo>
                  <a:cubicBezTo>
                    <a:pt x="34" y="226"/>
                    <a:pt x="32" y="231"/>
                    <a:pt x="28" y="235"/>
                  </a:cubicBezTo>
                  <a:cubicBezTo>
                    <a:pt x="29" y="237"/>
                    <a:pt x="31" y="239"/>
                    <a:pt x="32" y="241"/>
                  </a:cubicBezTo>
                  <a:cubicBezTo>
                    <a:pt x="37" y="238"/>
                    <a:pt x="42" y="237"/>
                    <a:pt x="45" y="240"/>
                  </a:cubicBezTo>
                  <a:cubicBezTo>
                    <a:pt x="47" y="243"/>
                    <a:pt x="46" y="248"/>
                    <a:pt x="42" y="253"/>
                  </a:cubicBezTo>
                  <a:cubicBezTo>
                    <a:pt x="44" y="255"/>
                    <a:pt x="46" y="256"/>
                    <a:pt x="48" y="258"/>
                  </a:cubicBezTo>
                  <a:cubicBezTo>
                    <a:pt x="52" y="254"/>
                    <a:pt x="57" y="253"/>
                    <a:pt x="60" y="255"/>
                  </a:cubicBezTo>
                  <a:cubicBezTo>
                    <a:pt x="63" y="257"/>
                    <a:pt x="63" y="263"/>
                    <a:pt x="60" y="268"/>
                  </a:cubicBezTo>
                  <a:cubicBezTo>
                    <a:pt x="62" y="269"/>
                    <a:pt x="64" y="271"/>
                    <a:pt x="66" y="272"/>
                  </a:cubicBezTo>
                  <a:cubicBezTo>
                    <a:pt x="69" y="268"/>
                    <a:pt x="74" y="265"/>
                    <a:pt x="78" y="267"/>
                  </a:cubicBezTo>
                  <a:cubicBezTo>
                    <a:pt x="81" y="269"/>
                    <a:pt x="81" y="275"/>
                    <a:pt x="79" y="280"/>
                  </a:cubicBezTo>
                  <a:cubicBezTo>
                    <a:pt x="81" y="281"/>
                    <a:pt x="84" y="282"/>
                    <a:pt x="86" y="283"/>
                  </a:cubicBezTo>
                  <a:cubicBezTo>
                    <a:pt x="89" y="278"/>
                    <a:pt x="93" y="275"/>
                    <a:pt x="97" y="277"/>
                  </a:cubicBezTo>
                  <a:cubicBezTo>
                    <a:pt x="100" y="278"/>
                    <a:pt x="102" y="283"/>
                    <a:pt x="100" y="289"/>
                  </a:cubicBezTo>
                  <a:cubicBezTo>
                    <a:pt x="103" y="290"/>
                    <a:pt x="105" y="291"/>
                    <a:pt x="107" y="291"/>
                  </a:cubicBezTo>
                  <a:cubicBezTo>
                    <a:pt x="109" y="286"/>
                    <a:pt x="113" y="282"/>
                    <a:pt x="117" y="283"/>
                  </a:cubicBezTo>
                  <a:cubicBezTo>
                    <a:pt x="121" y="284"/>
                    <a:pt x="123" y="289"/>
                    <a:pt x="122" y="295"/>
                  </a:cubicBezTo>
                  <a:cubicBezTo>
                    <a:pt x="125" y="295"/>
                    <a:pt x="127" y="296"/>
                    <a:pt x="130" y="296"/>
                  </a:cubicBezTo>
                  <a:cubicBezTo>
                    <a:pt x="131" y="290"/>
                    <a:pt x="134" y="286"/>
                    <a:pt x="138" y="286"/>
                  </a:cubicBezTo>
                  <a:cubicBezTo>
                    <a:pt x="142" y="286"/>
                    <a:pt x="145" y="291"/>
                    <a:pt x="145" y="297"/>
                  </a:cubicBezTo>
                  <a:cubicBezTo>
                    <a:pt x="148" y="297"/>
                    <a:pt x="150" y="297"/>
                    <a:pt x="153" y="297"/>
                  </a:cubicBezTo>
                  <a:cubicBezTo>
                    <a:pt x="153" y="291"/>
                    <a:pt x="155" y="286"/>
                    <a:pt x="159" y="286"/>
                  </a:cubicBezTo>
                  <a:cubicBezTo>
                    <a:pt x="163" y="285"/>
                    <a:pt x="167" y="290"/>
                    <a:pt x="168" y="296"/>
                  </a:cubicBezTo>
                  <a:cubicBezTo>
                    <a:pt x="171" y="296"/>
                    <a:pt x="173" y="295"/>
                    <a:pt x="176" y="295"/>
                  </a:cubicBezTo>
                  <a:cubicBezTo>
                    <a:pt x="175" y="289"/>
                    <a:pt x="176" y="283"/>
                    <a:pt x="180" y="282"/>
                  </a:cubicBezTo>
                  <a:cubicBezTo>
                    <a:pt x="184" y="281"/>
                    <a:pt x="189" y="285"/>
                    <a:pt x="191" y="291"/>
                  </a:cubicBezTo>
                  <a:cubicBezTo>
                    <a:pt x="193" y="290"/>
                    <a:pt x="196" y="290"/>
                    <a:pt x="198" y="289"/>
                  </a:cubicBezTo>
                  <a:cubicBezTo>
                    <a:pt x="196" y="283"/>
                    <a:pt x="197" y="277"/>
                    <a:pt x="200" y="275"/>
                  </a:cubicBezTo>
                  <a:cubicBezTo>
                    <a:pt x="204" y="273"/>
                    <a:pt x="210" y="277"/>
                    <a:pt x="213" y="283"/>
                  </a:cubicBezTo>
                  <a:cubicBezTo>
                    <a:pt x="215" y="282"/>
                    <a:pt x="217" y="280"/>
                    <a:pt x="219" y="279"/>
                  </a:cubicBezTo>
                  <a:cubicBezTo>
                    <a:pt x="216" y="274"/>
                    <a:pt x="216" y="267"/>
                    <a:pt x="219" y="265"/>
                  </a:cubicBezTo>
                  <a:cubicBezTo>
                    <a:pt x="223" y="263"/>
                    <a:pt x="229" y="265"/>
                    <a:pt x="233" y="271"/>
                  </a:cubicBezTo>
                  <a:cubicBezTo>
                    <a:pt x="235" y="270"/>
                    <a:pt x="237" y="268"/>
                    <a:pt x="239" y="267"/>
                  </a:cubicBezTo>
                  <a:cubicBezTo>
                    <a:pt x="234" y="261"/>
                    <a:pt x="233" y="255"/>
                    <a:pt x="236" y="252"/>
                  </a:cubicBezTo>
                  <a:cubicBezTo>
                    <a:pt x="240" y="249"/>
                    <a:pt x="246" y="251"/>
                    <a:pt x="251" y="256"/>
                  </a:cubicBezTo>
                  <a:cubicBezTo>
                    <a:pt x="253" y="255"/>
                    <a:pt x="254" y="253"/>
                    <a:pt x="256" y="251"/>
                  </a:cubicBezTo>
                  <a:cubicBezTo>
                    <a:pt x="251" y="247"/>
                    <a:pt x="248" y="240"/>
                    <a:pt x="251" y="237"/>
                  </a:cubicBezTo>
                  <a:cubicBezTo>
                    <a:pt x="254" y="234"/>
                    <a:pt x="261" y="234"/>
                    <a:pt x="266" y="239"/>
                  </a:cubicBezTo>
                  <a:cubicBezTo>
                    <a:pt x="266" y="239"/>
                    <a:pt x="266" y="239"/>
                    <a:pt x="266" y="239"/>
                  </a:cubicBezTo>
                  <a:cubicBezTo>
                    <a:pt x="268" y="237"/>
                    <a:pt x="269" y="235"/>
                    <a:pt x="271" y="233"/>
                  </a:cubicBezTo>
                  <a:cubicBezTo>
                    <a:pt x="271" y="233"/>
                    <a:pt x="271" y="233"/>
                    <a:pt x="271" y="233"/>
                  </a:cubicBezTo>
                  <a:cubicBezTo>
                    <a:pt x="264" y="229"/>
                    <a:pt x="261" y="223"/>
                    <a:pt x="263" y="220"/>
                  </a:cubicBezTo>
                  <a:cubicBezTo>
                    <a:pt x="266" y="216"/>
                    <a:pt x="272" y="215"/>
                    <a:pt x="278" y="219"/>
                  </a:cubicBezTo>
                  <a:cubicBezTo>
                    <a:pt x="279" y="219"/>
                    <a:pt x="279" y="219"/>
                    <a:pt x="279" y="219"/>
                  </a:cubicBezTo>
                  <a:cubicBezTo>
                    <a:pt x="280" y="217"/>
                    <a:pt x="281" y="215"/>
                    <a:pt x="282" y="213"/>
                  </a:cubicBezTo>
                  <a:cubicBezTo>
                    <a:pt x="282" y="212"/>
                    <a:pt x="282" y="212"/>
                    <a:pt x="282" y="212"/>
                  </a:cubicBezTo>
                  <a:cubicBezTo>
                    <a:pt x="275" y="210"/>
                    <a:pt x="271" y="205"/>
                    <a:pt x="273" y="200"/>
                  </a:cubicBezTo>
                  <a:cubicBezTo>
                    <a:pt x="274" y="196"/>
                    <a:pt x="281" y="195"/>
                    <a:pt x="287" y="197"/>
                  </a:cubicBezTo>
                  <a:cubicBezTo>
                    <a:pt x="288" y="198"/>
                    <a:pt x="288" y="198"/>
                    <a:pt x="288" y="198"/>
                  </a:cubicBezTo>
                  <a:cubicBezTo>
                    <a:pt x="289" y="195"/>
                    <a:pt x="290" y="193"/>
                    <a:pt x="291" y="191"/>
                  </a:cubicBezTo>
                  <a:cubicBezTo>
                    <a:pt x="291" y="191"/>
                    <a:pt x="290" y="190"/>
                    <a:pt x="290" y="190"/>
                  </a:cubicBezTo>
                  <a:cubicBezTo>
                    <a:pt x="283" y="189"/>
                    <a:pt x="278" y="184"/>
                    <a:pt x="279" y="180"/>
                  </a:cubicBezTo>
                  <a:cubicBezTo>
                    <a:pt x="280" y="176"/>
                    <a:pt x="286" y="173"/>
                    <a:pt x="293" y="175"/>
                  </a:cubicBezTo>
                  <a:cubicBezTo>
                    <a:pt x="294" y="175"/>
                    <a:pt x="294" y="175"/>
                    <a:pt x="294" y="175"/>
                  </a:cubicBezTo>
                  <a:cubicBezTo>
                    <a:pt x="295" y="173"/>
                    <a:pt x="295" y="170"/>
                    <a:pt x="296" y="168"/>
                  </a:cubicBezTo>
                  <a:cubicBezTo>
                    <a:pt x="295" y="168"/>
                    <a:pt x="295" y="168"/>
                    <a:pt x="294" y="167"/>
                  </a:cubicBezTo>
                  <a:cubicBezTo>
                    <a:pt x="287" y="167"/>
                    <a:pt x="282" y="163"/>
                    <a:pt x="282" y="159"/>
                  </a:cubicBezTo>
                  <a:cubicBezTo>
                    <a:pt x="282" y="155"/>
                    <a:pt x="288" y="151"/>
                    <a:pt x="295" y="152"/>
                  </a:cubicBezTo>
                  <a:cubicBezTo>
                    <a:pt x="296" y="152"/>
                    <a:pt x="296" y="152"/>
                    <a:pt x="297" y="152"/>
                  </a:cubicBezTo>
                  <a:cubicBezTo>
                    <a:pt x="297" y="149"/>
                    <a:pt x="297" y="147"/>
                    <a:pt x="297" y="144"/>
                  </a:cubicBezTo>
                  <a:cubicBezTo>
                    <a:pt x="296" y="144"/>
                    <a:pt x="296" y="144"/>
                    <a:pt x="295" y="144"/>
                  </a:cubicBezTo>
                  <a:cubicBezTo>
                    <a:pt x="288" y="145"/>
                    <a:pt x="282" y="142"/>
                    <a:pt x="282" y="138"/>
                  </a:cubicBezTo>
                  <a:cubicBezTo>
                    <a:pt x="281" y="133"/>
                    <a:pt x="286" y="129"/>
                    <a:pt x="293" y="128"/>
                  </a:cubicBezTo>
                  <a:cubicBezTo>
                    <a:pt x="294" y="128"/>
                    <a:pt x="295" y="128"/>
                    <a:pt x="295" y="128"/>
                  </a:cubicBezTo>
                  <a:cubicBezTo>
                    <a:pt x="295" y="126"/>
                    <a:pt x="295" y="123"/>
                    <a:pt x="294" y="120"/>
                  </a:cubicBezTo>
                  <a:cubicBezTo>
                    <a:pt x="294" y="121"/>
                    <a:pt x="293" y="121"/>
                    <a:pt x="292" y="121"/>
                  </a:cubicBezTo>
                  <a:cubicBezTo>
                    <a:pt x="286" y="123"/>
                    <a:pt x="279" y="121"/>
                    <a:pt x="278" y="117"/>
                  </a:cubicBezTo>
                  <a:cubicBezTo>
                    <a:pt x="277" y="113"/>
                    <a:pt x="281" y="108"/>
                    <a:pt x="288" y="106"/>
                  </a:cubicBezTo>
                  <a:cubicBezTo>
                    <a:pt x="289" y="106"/>
                    <a:pt x="290" y="105"/>
                    <a:pt x="290" y="105"/>
                  </a:cubicBezTo>
                  <a:cubicBezTo>
                    <a:pt x="289" y="103"/>
                    <a:pt x="289" y="100"/>
                    <a:pt x="288" y="98"/>
                  </a:cubicBezTo>
                  <a:cubicBezTo>
                    <a:pt x="287" y="98"/>
                    <a:pt x="287" y="98"/>
                    <a:pt x="286" y="99"/>
                  </a:cubicBezTo>
                  <a:cubicBezTo>
                    <a:pt x="280" y="101"/>
                    <a:pt x="273" y="101"/>
                    <a:pt x="271" y="97"/>
                  </a:cubicBezTo>
                  <a:cubicBezTo>
                    <a:pt x="269" y="93"/>
                    <a:pt x="273" y="87"/>
                    <a:pt x="279" y="84"/>
                  </a:cubicBezTo>
                  <a:cubicBezTo>
                    <a:pt x="280" y="84"/>
                    <a:pt x="281" y="84"/>
                    <a:pt x="282" y="83"/>
                  </a:cubicBezTo>
                  <a:cubicBezTo>
                    <a:pt x="280" y="81"/>
                    <a:pt x="279" y="79"/>
                    <a:pt x="278" y="76"/>
                  </a:cubicBezTo>
                  <a:cubicBezTo>
                    <a:pt x="277" y="77"/>
                    <a:pt x="277" y="77"/>
                    <a:pt x="276" y="77"/>
                  </a:cubicBezTo>
                  <a:cubicBezTo>
                    <a:pt x="270" y="81"/>
                    <a:pt x="264" y="81"/>
                    <a:pt x="261" y="78"/>
                  </a:cubicBezTo>
                  <a:cubicBezTo>
                    <a:pt x="259" y="74"/>
                    <a:pt x="262" y="68"/>
                    <a:pt x="267" y="64"/>
                  </a:cubicBezTo>
                  <a:cubicBezTo>
                    <a:pt x="268" y="64"/>
                    <a:pt x="269" y="63"/>
                    <a:pt x="269" y="63"/>
                  </a:cubicBezTo>
                  <a:cubicBezTo>
                    <a:pt x="268" y="61"/>
                    <a:pt x="266" y="59"/>
                    <a:pt x="265" y="57"/>
                  </a:cubicBezTo>
                  <a:cubicBezTo>
                    <a:pt x="264" y="57"/>
                    <a:pt x="264" y="58"/>
                    <a:pt x="263" y="58"/>
                  </a:cubicBezTo>
                  <a:cubicBezTo>
                    <a:pt x="258" y="63"/>
                    <a:pt x="251" y="64"/>
                    <a:pt x="248" y="61"/>
                  </a:cubicBezTo>
                  <a:cubicBezTo>
                    <a:pt x="245" y="58"/>
                    <a:pt x="247" y="51"/>
                    <a:pt x="252" y="46"/>
                  </a:cubicBezTo>
                  <a:cubicBezTo>
                    <a:pt x="253" y="46"/>
                    <a:pt x="254" y="45"/>
                    <a:pt x="254" y="45"/>
                  </a:cubicBezTo>
                  <a:cubicBezTo>
                    <a:pt x="252" y="43"/>
                    <a:pt x="250" y="41"/>
                    <a:pt x="248" y="39"/>
                  </a:cubicBezTo>
                  <a:cubicBezTo>
                    <a:pt x="248" y="40"/>
                    <a:pt x="248" y="40"/>
                    <a:pt x="247" y="41"/>
                  </a:cubicBezTo>
                  <a:cubicBezTo>
                    <a:pt x="243" y="46"/>
                    <a:pt x="237" y="49"/>
                    <a:pt x="233" y="46"/>
                  </a:cubicBezTo>
                  <a:cubicBezTo>
                    <a:pt x="230" y="43"/>
                    <a:pt x="230" y="37"/>
                    <a:pt x="235" y="31"/>
                  </a:cubicBezTo>
                  <a:cubicBezTo>
                    <a:pt x="235" y="30"/>
                    <a:pt x="236" y="30"/>
                    <a:pt x="236" y="29"/>
                  </a:cubicBezTo>
                  <a:cubicBezTo>
                    <a:pt x="234" y="28"/>
                    <a:pt x="232" y="26"/>
                    <a:pt x="230" y="25"/>
                  </a:cubicBezTo>
                  <a:cubicBezTo>
                    <a:pt x="230" y="25"/>
                    <a:pt x="229" y="26"/>
                    <a:pt x="229" y="27"/>
                  </a:cubicBezTo>
                  <a:cubicBezTo>
                    <a:pt x="225" y="33"/>
                    <a:pt x="220" y="36"/>
                    <a:pt x="216" y="34"/>
                  </a:cubicBezTo>
                  <a:cubicBezTo>
                    <a:pt x="212" y="32"/>
                    <a:pt x="212" y="25"/>
                    <a:pt x="215" y="19"/>
                  </a:cubicBezTo>
                  <a:cubicBezTo>
                    <a:pt x="215" y="18"/>
                    <a:pt x="216" y="17"/>
                    <a:pt x="216" y="17"/>
                  </a:cubicBezTo>
                  <a:cubicBezTo>
                    <a:pt x="214" y="16"/>
                    <a:pt x="211" y="14"/>
                    <a:pt x="209" y="13"/>
                  </a:cubicBezTo>
                  <a:cubicBezTo>
                    <a:pt x="209" y="14"/>
                    <a:pt x="209" y="15"/>
                    <a:pt x="208" y="15"/>
                  </a:cubicBezTo>
                  <a:cubicBezTo>
                    <a:pt x="206" y="22"/>
                    <a:pt x="201" y="26"/>
                    <a:pt x="197" y="24"/>
                  </a:cubicBezTo>
                  <a:cubicBezTo>
                    <a:pt x="192" y="23"/>
                    <a:pt x="191" y="16"/>
                    <a:pt x="194" y="10"/>
                  </a:cubicBezTo>
                  <a:cubicBezTo>
                    <a:pt x="194" y="9"/>
                    <a:pt x="194" y="8"/>
                    <a:pt x="194" y="8"/>
                  </a:cubicBezTo>
                  <a:cubicBezTo>
                    <a:pt x="192" y="7"/>
                    <a:pt x="189" y="6"/>
                    <a:pt x="187" y="5"/>
                  </a:cubicBezTo>
                  <a:cubicBezTo>
                    <a:pt x="187" y="6"/>
                    <a:pt x="187" y="7"/>
                    <a:pt x="187" y="7"/>
                  </a:cubicBezTo>
                  <a:cubicBezTo>
                    <a:pt x="185" y="14"/>
                    <a:pt x="181" y="19"/>
                    <a:pt x="176" y="18"/>
                  </a:cubicBezTo>
                  <a:cubicBezTo>
                    <a:pt x="172" y="17"/>
                    <a:pt x="170" y="11"/>
                    <a:pt x="171" y="4"/>
                  </a:cubicBezTo>
                  <a:cubicBezTo>
                    <a:pt x="171" y="3"/>
                    <a:pt x="171" y="3"/>
                    <a:pt x="171" y="2"/>
                  </a:cubicBezTo>
                  <a:cubicBezTo>
                    <a:pt x="169" y="2"/>
                    <a:pt x="166" y="2"/>
                    <a:pt x="164" y="1"/>
                  </a:cubicBezTo>
                  <a:cubicBezTo>
                    <a:pt x="164" y="2"/>
                    <a:pt x="164" y="2"/>
                    <a:pt x="164" y="3"/>
                  </a:cubicBezTo>
                  <a:cubicBezTo>
                    <a:pt x="163" y="10"/>
                    <a:pt x="160" y="15"/>
                    <a:pt x="155" y="15"/>
                  </a:cubicBezTo>
                  <a:cubicBezTo>
                    <a:pt x="151" y="15"/>
                    <a:pt x="148" y="9"/>
                    <a:pt x="148" y="2"/>
                  </a:cubicBezTo>
                  <a:cubicBezTo>
                    <a:pt x="148" y="1"/>
                    <a:pt x="148" y="1"/>
                    <a:pt x="148" y="0"/>
                  </a:cubicBezTo>
                  <a:cubicBezTo>
                    <a:pt x="145" y="0"/>
                    <a:pt x="143" y="1"/>
                    <a:pt x="140" y="1"/>
                  </a:cubicBezTo>
                  <a:cubicBezTo>
                    <a:pt x="140" y="1"/>
                    <a:pt x="140" y="1"/>
                    <a:pt x="140" y="2"/>
                  </a:cubicBezTo>
                  <a:cubicBezTo>
                    <a:pt x="141" y="9"/>
                    <a:pt x="138" y="15"/>
                    <a:pt x="134" y="15"/>
                  </a:cubicBezTo>
                  <a:cubicBezTo>
                    <a:pt x="130" y="16"/>
                    <a:pt x="125" y="11"/>
                    <a:pt x="125" y="4"/>
                  </a:cubicBezTo>
                  <a:cubicBezTo>
                    <a:pt x="125" y="3"/>
                    <a:pt x="125" y="3"/>
                    <a:pt x="124" y="2"/>
                  </a:cubicBezTo>
                  <a:cubicBezTo>
                    <a:pt x="122" y="3"/>
                    <a:pt x="119" y="3"/>
                    <a:pt x="117" y="4"/>
                  </a:cubicBezTo>
                  <a:cubicBezTo>
                    <a:pt x="117" y="4"/>
                    <a:pt x="117" y="4"/>
                    <a:pt x="117" y="5"/>
                  </a:cubicBezTo>
                  <a:cubicBezTo>
                    <a:pt x="119" y="11"/>
                    <a:pt x="117" y="18"/>
                    <a:pt x="113" y="19"/>
                  </a:cubicBezTo>
                  <a:cubicBezTo>
                    <a:pt x="109" y="20"/>
                    <a:pt x="104" y="16"/>
                    <a:pt x="102" y="9"/>
                  </a:cubicBezTo>
                  <a:cubicBezTo>
                    <a:pt x="102" y="9"/>
                    <a:pt x="102" y="8"/>
                    <a:pt x="102" y="8"/>
                  </a:cubicBezTo>
                  <a:cubicBezTo>
                    <a:pt x="99" y="9"/>
                    <a:pt x="97" y="10"/>
                    <a:pt x="94" y="11"/>
                  </a:cubicBezTo>
                  <a:cubicBezTo>
                    <a:pt x="95" y="11"/>
                    <a:pt x="95" y="11"/>
                    <a:pt x="95" y="11"/>
                  </a:cubicBezTo>
                  <a:cubicBezTo>
                    <a:pt x="98" y="17"/>
                    <a:pt x="97" y="24"/>
                    <a:pt x="93" y="26"/>
                  </a:cubicBezTo>
                  <a:cubicBezTo>
                    <a:pt x="89" y="28"/>
                    <a:pt x="83" y="24"/>
                    <a:pt x="80" y="18"/>
                  </a:cubicBezTo>
                  <a:cubicBezTo>
                    <a:pt x="80" y="17"/>
                    <a:pt x="80" y="17"/>
                    <a:pt x="80" y="17"/>
                  </a:cubicBezTo>
                  <a:cubicBezTo>
                    <a:pt x="78" y="18"/>
                    <a:pt x="76" y="19"/>
                    <a:pt x="73" y="21"/>
                  </a:cubicBezTo>
                  <a:cubicBezTo>
                    <a:pt x="73" y="21"/>
                    <a:pt x="74" y="21"/>
                    <a:pt x="74" y="21"/>
                  </a:cubicBezTo>
                  <a:cubicBezTo>
                    <a:pt x="77" y="27"/>
                    <a:pt x="78" y="33"/>
                    <a:pt x="74" y="36"/>
                  </a:cubicBezTo>
                  <a:cubicBezTo>
                    <a:pt x="70" y="38"/>
                    <a:pt x="64" y="35"/>
                    <a:pt x="60" y="30"/>
                  </a:cubicBezTo>
                  <a:cubicBezTo>
                    <a:pt x="60" y="30"/>
                    <a:pt x="60" y="30"/>
                    <a:pt x="60" y="29"/>
                  </a:cubicBezTo>
                  <a:cubicBezTo>
                    <a:pt x="58" y="31"/>
                    <a:pt x="56" y="32"/>
                    <a:pt x="54" y="34"/>
                  </a:cubicBezTo>
                  <a:cubicBezTo>
                    <a:pt x="59" y="39"/>
                    <a:pt x="60" y="46"/>
                    <a:pt x="57" y="49"/>
                  </a:cubicBezTo>
                  <a:close/>
                  <a:moveTo>
                    <a:pt x="52" y="228"/>
                  </a:moveTo>
                  <a:cubicBezTo>
                    <a:pt x="26" y="196"/>
                    <a:pt x="18" y="156"/>
                    <a:pt x="28" y="118"/>
                  </a:cubicBezTo>
                  <a:cubicBezTo>
                    <a:pt x="61" y="137"/>
                    <a:pt x="61" y="137"/>
                    <a:pt x="61" y="137"/>
                  </a:cubicBezTo>
                  <a:cubicBezTo>
                    <a:pt x="58" y="160"/>
                    <a:pt x="64" y="184"/>
                    <a:pt x="79" y="203"/>
                  </a:cubicBezTo>
                  <a:lnTo>
                    <a:pt x="52" y="228"/>
                  </a:lnTo>
                  <a:close/>
                  <a:moveTo>
                    <a:pt x="102" y="98"/>
                  </a:moveTo>
                  <a:cubicBezTo>
                    <a:pt x="127" y="75"/>
                    <a:pt x="165" y="74"/>
                    <a:pt x="191" y="94"/>
                  </a:cubicBezTo>
                  <a:cubicBezTo>
                    <a:pt x="139" y="126"/>
                    <a:pt x="139" y="126"/>
                    <a:pt x="139" y="126"/>
                  </a:cubicBezTo>
                  <a:cubicBezTo>
                    <a:pt x="86" y="120"/>
                    <a:pt x="86" y="120"/>
                    <a:pt x="86" y="120"/>
                  </a:cubicBezTo>
                  <a:cubicBezTo>
                    <a:pt x="89" y="112"/>
                    <a:pt x="95" y="104"/>
                    <a:pt x="102" y="98"/>
                  </a:cubicBezTo>
                  <a:close/>
                  <a:moveTo>
                    <a:pt x="97" y="196"/>
                  </a:moveTo>
                  <a:cubicBezTo>
                    <a:pt x="84" y="182"/>
                    <a:pt x="79" y="164"/>
                    <a:pt x="79" y="146"/>
                  </a:cubicBezTo>
                  <a:cubicBezTo>
                    <a:pt x="124" y="171"/>
                    <a:pt x="124" y="171"/>
                    <a:pt x="124" y="171"/>
                  </a:cubicBezTo>
                  <a:cubicBezTo>
                    <a:pt x="145" y="218"/>
                    <a:pt x="145" y="218"/>
                    <a:pt x="145" y="218"/>
                  </a:cubicBezTo>
                  <a:cubicBezTo>
                    <a:pt x="127" y="217"/>
                    <a:pt x="110" y="210"/>
                    <a:pt x="97" y="196"/>
                  </a:cubicBezTo>
                  <a:close/>
                  <a:moveTo>
                    <a:pt x="170" y="161"/>
                  </a:moveTo>
                  <a:cubicBezTo>
                    <a:pt x="207" y="112"/>
                    <a:pt x="207" y="112"/>
                    <a:pt x="207" y="112"/>
                  </a:cubicBezTo>
                  <a:cubicBezTo>
                    <a:pt x="225" y="140"/>
                    <a:pt x="220" y="177"/>
                    <a:pt x="195" y="200"/>
                  </a:cubicBezTo>
                  <a:cubicBezTo>
                    <a:pt x="188" y="207"/>
                    <a:pt x="180" y="211"/>
                    <a:pt x="172" y="214"/>
                  </a:cubicBezTo>
                  <a:lnTo>
                    <a:pt x="170" y="161"/>
                  </a:lnTo>
                  <a:close/>
                  <a:moveTo>
                    <a:pt x="61" y="238"/>
                  </a:moveTo>
                  <a:cubicBezTo>
                    <a:pt x="88" y="213"/>
                    <a:pt x="88" y="213"/>
                    <a:pt x="88" y="213"/>
                  </a:cubicBezTo>
                  <a:cubicBezTo>
                    <a:pt x="106" y="230"/>
                    <a:pt x="130" y="238"/>
                    <a:pt x="153" y="237"/>
                  </a:cubicBezTo>
                  <a:cubicBezTo>
                    <a:pt x="168" y="272"/>
                    <a:pt x="168" y="272"/>
                    <a:pt x="168" y="272"/>
                  </a:cubicBezTo>
                  <a:cubicBezTo>
                    <a:pt x="130" y="278"/>
                    <a:pt x="90" y="266"/>
                    <a:pt x="61" y="238"/>
                  </a:cubicBezTo>
                  <a:close/>
                  <a:moveTo>
                    <a:pt x="265" y="193"/>
                  </a:moveTo>
                  <a:cubicBezTo>
                    <a:pt x="258" y="211"/>
                    <a:pt x="248" y="227"/>
                    <a:pt x="233" y="241"/>
                  </a:cubicBezTo>
                  <a:cubicBezTo>
                    <a:pt x="215" y="257"/>
                    <a:pt x="195" y="267"/>
                    <a:pt x="173" y="271"/>
                  </a:cubicBezTo>
                  <a:cubicBezTo>
                    <a:pt x="172" y="234"/>
                    <a:pt x="172" y="234"/>
                    <a:pt x="172" y="234"/>
                  </a:cubicBezTo>
                  <a:cubicBezTo>
                    <a:pt x="185" y="230"/>
                    <a:pt x="197" y="224"/>
                    <a:pt x="208" y="214"/>
                  </a:cubicBezTo>
                  <a:cubicBezTo>
                    <a:pt x="218" y="205"/>
                    <a:pt x="225" y="194"/>
                    <a:pt x="230" y="182"/>
                  </a:cubicBezTo>
                  <a:lnTo>
                    <a:pt x="265" y="193"/>
                  </a:lnTo>
                  <a:close/>
                  <a:moveTo>
                    <a:pt x="269" y="180"/>
                  </a:moveTo>
                  <a:cubicBezTo>
                    <a:pt x="234" y="169"/>
                    <a:pt x="234" y="169"/>
                    <a:pt x="234" y="169"/>
                  </a:cubicBezTo>
                  <a:cubicBezTo>
                    <a:pt x="240" y="144"/>
                    <a:pt x="235" y="117"/>
                    <a:pt x="219" y="96"/>
                  </a:cubicBezTo>
                  <a:cubicBezTo>
                    <a:pt x="241" y="66"/>
                    <a:pt x="241" y="66"/>
                    <a:pt x="241" y="66"/>
                  </a:cubicBezTo>
                  <a:cubicBezTo>
                    <a:pt x="270" y="98"/>
                    <a:pt x="279" y="141"/>
                    <a:pt x="269" y="180"/>
                  </a:cubicBezTo>
                  <a:close/>
                  <a:moveTo>
                    <a:pt x="157" y="159"/>
                  </a:moveTo>
                  <a:cubicBezTo>
                    <a:pt x="152" y="163"/>
                    <a:pt x="144" y="163"/>
                    <a:pt x="139" y="158"/>
                  </a:cubicBezTo>
                  <a:cubicBezTo>
                    <a:pt x="134" y="152"/>
                    <a:pt x="134" y="144"/>
                    <a:pt x="140" y="139"/>
                  </a:cubicBezTo>
                  <a:cubicBezTo>
                    <a:pt x="145" y="134"/>
                    <a:pt x="153" y="135"/>
                    <a:pt x="158" y="140"/>
                  </a:cubicBezTo>
                  <a:cubicBezTo>
                    <a:pt x="163" y="145"/>
                    <a:pt x="163" y="154"/>
                    <a:pt x="157" y="159"/>
                  </a:cubicBezTo>
                  <a:close/>
                  <a:moveTo>
                    <a:pt x="240" y="64"/>
                  </a:moveTo>
                  <a:cubicBezTo>
                    <a:pt x="208" y="84"/>
                    <a:pt x="208" y="84"/>
                    <a:pt x="208" y="84"/>
                  </a:cubicBezTo>
                  <a:cubicBezTo>
                    <a:pt x="188" y="66"/>
                    <a:pt x="161" y="58"/>
                    <a:pt x="136" y="62"/>
                  </a:cubicBezTo>
                  <a:cubicBezTo>
                    <a:pt x="128" y="26"/>
                    <a:pt x="128" y="26"/>
                    <a:pt x="128" y="26"/>
                  </a:cubicBezTo>
                  <a:cubicBezTo>
                    <a:pt x="168" y="19"/>
                    <a:pt x="210" y="32"/>
                    <a:pt x="240" y="64"/>
                  </a:cubicBezTo>
                  <a:close/>
                  <a:moveTo>
                    <a:pt x="115" y="29"/>
                  </a:moveTo>
                  <a:cubicBezTo>
                    <a:pt x="123" y="65"/>
                    <a:pt x="123" y="65"/>
                    <a:pt x="123" y="65"/>
                  </a:cubicBezTo>
                  <a:cubicBezTo>
                    <a:pt x="111" y="68"/>
                    <a:pt x="99" y="75"/>
                    <a:pt x="89" y="84"/>
                  </a:cubicBezTo>
                  <a:cubicBezTo>
                    <a:pt x="79" y="93"/>
                    <a:pt x="71" y="105"/>
                    <a:pt x="66" y="118"/>
                  </a:cubicBezTo>
                  <a:cubicBezTo>
                    <a:pt x="29" y="113"/>
                    <a:pt x="29" y="113"/>
                    <a:pt x="29" y="113"/>
                  </a:cubicBezTo>
                  <a:cubicBezTo>
                    <a:pt x="35" y="92"/>
                    <a:pt x="47" y="73"/>
                    <a:pt x="64" y="57"/>
                  </a:cubicBezTo>
                  <a:cubicBezTo>
                    <a:pt x="79" y="43"/>
                    <a:pt x="97" y="34"/>
                    <a:pt x="115" y="29"/>
                  </a:cubicBezTo>
                  <a:close/>
                </a:path>
              </a:pathLst>
            </a:custGeom>
            <a:grpFill/>
            <a:ln>
              <a:noFill/>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15" name="Freeform 40"/>
            <p:cNvSpPr/>
            <p:nvPr/>
          </p:nvSpPr>
          <p:spPr bwMode="auto">
            <a:xfrm>
              <a:off x="10413789" y="4295299"/>
              <a:ext cx="375434" cy="400186"/>
            </a:xfrm>
            <a:custGeom>
              <a:avLst/>
              <a:gdLst>
                <a:gd name="T0" fmla="*/ 73 w 76"/>
                <a:gd name="T1" fmla="*/ 1 h 81"/>
                <a:gd name="T2" fmla="*/ 64 w 76"/>
                <a:gd name="T3" fmla="*/ 7 h 81"/>
                <a:gd name="T4" fmla="*/ 54 w 76"/>
                <a:gd name="T5" fmla="*/ 17 h 81"/>
                <a:gd name="T6" fmla="*/ 48 w 76"/>
                <a:gd name="T7" fmla="*/ 23 h 81"/>
                <a:gd name="T8" fmla="*/ 45 w 76"/>
                <a:gd name="T9" fmla="*/ 26 h 81"/>
                <a:gd name="T10" fmla="*/ 42 w 76"/>
                <a:gd name="T11" fmla="*/ 29 h 81"/>
                <a:gd name="T12" fmla="*/ 31 w 76"/>
                <a:gd name="T13" fmla="*/ 42 h 81"/>
                <a:gd name="T14" fmla="*/ 23 w 76"/>
                <a:gd name="T15" fmla="*/ 55 h 81"/>
                <a:gd name="T16" fmla="*/ 21 w 76"/>
                <a:gd name="T17" fmla="*/ 58 h 81"/>
                <a:gd name="T18" fmla="*/ 19 w 76"/>
                <a:gd name="T19" fmla="*/ 54 h 81"/>
                <a:gd name="T20" fmla="*/ 0 w 76"/>
                <a:gd name="T21" fmla="*/ 27 h 81"/>
                <a:gd name="T22" fmla="*/ 13 w 76"/>
                <a:gd name="T23" fmla="*/ 50 h 81"/>
                <a:gd name="T24" fmla="*/ 18 w 76"/>
                <a:gd name="T25" fmla="*/ 61 h 81"/>
                <a:gd name="T26" fmla="*/ 14 w 76"/>
                <a:gd name="T27" fmla="*/ 71 h 81"/>
                <a:gd name="T28" fmla="*/ 12 w 76"/>
                <a:gd name="T29" fmla="*/ 80 h 81"/>
                <a:gd name="T30" fmla="*/ 18 w 76"/>
                <a:gd name="T31" fmla="*/ 80 h 81"/>
                <a:gd name="T32" fmla="*/ 24 w 76"/>
                <a:gd name="T33" fmla="*/ 72 h 81"/>
                <a:gd name="T34" fmla="*/ 30 w 76"/>
                <a:gd name="T35" fmla="*/ 59 h 81"/>
                <a:gd name="T36" fmla="*/ 37 w 76"/>
                <a:gd name="T37" fmla="*/ 46 h 81"/>
                <a:gd name="T38" fmla="*/ 46 w 76"/>
                <a:gd name="T39" fmla="*/ 32 h 81"/>
                <a:gd name="T40" fmla="*/ 49 w 76"/>
                <a:gd name="T41" fmla="*/ 29 h 81"/>
                <a:gd name="T42" fmla="*/ 51 w 76"/>
                <a:gd name="T43" fmla="*/ 25 h 81"/>
                <a:gd name="T44" fmla="*/ 56 w 76"/>
                <a:gd name="T45" fmla="*/ 19 h 81"/>
                <a:gd name="T46" fmla="*/ 65 w 76"/>
                <a:gd name="T47" fmla="*/ 8 h 81"/>
                <a:gd name="T48" fmla="*/ 73 w 76"/>
                <a:gd name="T49" fmla="*/ 2 h 81"/>
                <a:gd name="T50" fmla="*/ 76 w 76"/>
                <a:gd name="T51" fmla="*/ 0 h 81"/>
                <a:gd name="T52" fmla="*/ 73 w 76"/>
                <a:gd name="T53"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81">
                  <a:moveTo>
                    <a:pt x="73" y="1"/>
                  </a:moveTo>
                  <a:cubicBezTo>
                    <a:pt x="70" y="2"/>
                    <a:pt x="67" y="4"/>
                    <a:pt x="64" y="7"/>
                  </a:cubicBezTo>
                  <a:cubicBezTo>
                    <a:pt x="61" y="10"/>
                    <a:pt x="57" y="13"/>
                    <a:pt x="54" y="17"/>
                  </a:cubicBezTo>
                  <a:cubicBezTo>
                    <a:pt x="48" y="23"/>
                    <a:pt x="48" y="23"/>
                    <a:pt x="48" y="23"/>
                  </a:cubicBezTo>
                  <a:cubicBezTo>
                    <a:pt x="45" y="26"/>
                    <a:pt x="45" y="26"/>
                    <a:pt x="45" y="26"/>
                  </a:cubicBezTo>
                  <a:cubicBezTo>
                    <a:pt x="44" y="27"/>
                    <a:pt x="43" y="28"/>
                    <a:pt x="42" y="29"/>
                  </a:cubicBezTo>
                  <a:cubicBezTo>
                    <a:pt x="38" y="33"/>
                    <a:pt x="35" y="38"/>
                    <a:pt x="31" y="42"/>
                  </a:cubicBezTo>
                  <a:cubicBezTo>
                    <a:pt x="28" y="46"/>
                    <a:pt x="25" y="51"/>
                    <a:pt x="23" y="55"/>
                  </a:cubicBezTo>
                  <a:cubicBezTo>
                    <a:pt x="22" y="56"/>
                    <a:pt x="22" y="57"/>
                    <a:pt x="21" y="58"/>
                  </a:cubicBezTo>
                  <a:cubicBezTo>
                    <a:pt x="20" y="57"/>
                    <a:pt x="20" y="55"/>
                    <a:pt x="19" y="54"/>
                  </a:cubicBezTo>
                  <a:cubicBezTo>
                    <a:pt x="14" y="44"/>
                    <a:pt x="6" y="36"/>
                    <a:pt x="0" y="27"/>
                  </a:cubicBezTo>
                  <a:cubicBezTo>
                    <a:pt x="4" y="34"/>
                    <a:pt x="9" y="42"/>
                    <a:pt x="13" y="50"/>
                  </a:cubicBezTo>
                  <a:cubicBezTo>
                    <a:pt x="15" y="53"/>
                    <a:pt x="17" y="57"/>
                    <a:pt x="18" y="61"/>
                  </a:cubicBezTo>
                  <a:cubicBezTo>
                    <a:pt x="19" y="64"/>
                    <a:pt x="15" y="68"/>
                    <a:pt x="14" y="71"/>
                  </a:cubicBezTo>
                  <a:cubicBezTo>
                    <a:pt x="13" y="73"/>
                    <a:pt x="11" y="78"/>
                    <a:pt x="12" y="80"/>
                  </a:cubicBezTo>
                  <a:cubicBezTo>
                    <a:pt x="13" y="81"/>
                    <a:pt x="16" y="80"/>
                    <a:pt x="18" y="80"/>
                  </a:cubicBezTo>
                  <a:cubicBezTo>
                    <a:pt x="21" y="79"/>
                    <a:pt x="23" y="75"/>
                    <a:pt x="24" y="72"/>
                  </a:cubicBezTo>
                  <a:cubicBezTo>
                    <a:pt x="25" y="67"/>
                    <a:pt x="28" y="63"/>
                    <a:pt x="30" y="59"/>
                  </a:cubicBezTo>
                  <a:cubicBezTo>
                    <a:pt x="32" y="55"/>
                    <a:pt x="34" y="50"/>
                    <a:pt x="37" y="46"/>
                  </a:cubicBezTo>
                  <a:cubicBezTo>
                    <a:pt x="39" y="41"/>
                    <a:pt x="43" y="36"/>
                    <a:pt x="46" y="32"/>
                  </a:cubicBezTo>
                  <a:cubicBezTo>
                    <a:pt x="47" y="31"/>
                    <a:pt x="48" y="30"/>
                    <a:pt x="49" y="29"/>
                  </a:cubicBezTo>
                  <a:cubicBezTo>
                    <a:pt x="51" y="25"/>
                    <a:pt x="51" y="25"/>
                    <a:pt x="51" y="25"/>
                  </a:cubicBezTo>
                  <a:cubicBezTo>
                    <a:pt x="56" y="19"/>
                    <a:pt x="56" y="19"/>
                    <a:pt x="56" y="19"/>
                  </a:cubicBezTo>
                  <a:cubicBezTo>
                    <a:pt x="59" y="15"/>
                    <a:pt x="62" y="11"/>
                    <a:pt x="65" y="8"/>
                  </a:cubicBezTo>
                  <a:cubicBezTo>
                    <a:pt x="68" y="5"/>
                    <a:pt x="71" y="3"/>
                    <a:pt x="73" y="2"/>
                  </a:cubicBezTo>
                  <a:cubicBezTo>
                    <a:pt x="75" y="0"/>
                    <a:pt x="76" y="0"/>
                    <a:pt x="76" y="0"/>
                  </a:cubicBezTo>
                  <a:cubicBezTo>
                    <a:pt x="76" y="0"/>
                    <a:pt x="75" y="0"/>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16" name="Freeform 41"/>
            <p:cNvSpPr/>
            <p:nvPr/>
          </p:nvSpPr>
          <p:spPr bwMode="auto">
            <a:xfrm>
              <a:off x="10211632" y="4150900"/>
              <a:ext cx="301172" cy="391936"/>
            </a:xfrm>
            <a:custGeom>
              <a:avLst/>
              <a:gdLst>
                <a:gd name="T0" fmla="*/ 1 w 61"/>
                <a:gd name="T1" fmla="*/ 0 h 79"/>
                <a:gd name="T2" fmla="*/ 3 w 61"/>
                <a:gd name="T3" fmla="*/ 29 h 79"/>
                <a:gd name="T4" fmla="*/ 24 w 61"/>
                <a:gd name="T5" fmla="*/ 66 h 79"/>
                <a:gd name="T6" fmla="*/ 55 w 61"/>
                <a:gd name="T7" fmla="*/ 72 h 79"/>
                <a:gd name="T8" fmla="*/ 61 w 61"/>
                <a:gd name="T9" fmla="*/ 51 h 79"/>
                <a:gd name="T10" fmla="*/ 41 w 61"/>
                <a:gd name="T11" fmla="*/ 17 h 79"/>
                <a:gd name="T12" fmla="*/ 1 w 6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61" h="79">
                  <a:moveTo>
                    <a:pt x="1" y="0"/>
                  </a:moveTo>
                  <a:cubicBezTo>
                    <a:pt x="0" y="8"/>
                    <a:pt x="1" y="22"/>
                    <a:pt x="3" y="29"/>
                  </a:cubicBezTo>
                  <a:cubicBezTo>
                    <a:pt x="8" y="45"/>
                    <a:pt x="13" y="54"/>
                    <a:pt x="24" y="66"/>
                  </a:cubicBezTo>
                  <a:cubicBezTo>
                    <a:pt x="32" y="74"/>
                    <a:pt x="49" y="79"/>
                    <a:pt x="55" y="72"/>
                  </a:cubicBezTo>
                  <a:cubicBezTo>
                    <a:pt x="61" y="66"/>
                    <a:pt x="61" y="57"/>
                    <a:pt x="61" y="51"/>
                  </a:cubicBezTo>
                  <a:cubicBezTo>
                    <a:pt x="60" y="39"/>
                    <a:pt x="50" y="25"/>
                    <a:pt x="41" y="17"/>
                  </a:cubicBezTo>
                  <a:cubicBezTo>
                    <a:pt x="24" y="3"/>
                    <a:pt x="9" y="5"/>
                    <a:pt x="1" y="0"/>
                  </a:cubicBezTo>
                  <a:close/>
                </a:path>
              </a:pathLst>
            </a:custGeom>
            <a:solidFill>
              <a:srgbClr val="333F50"/>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17" name="Freeform 42"/>
            <p:cNvSpPr/>
            <p:nvPr/>
          </p:nvSpPr>
          <p:spPr bwMode="auto">
            <a:xfrm>
              <a:off x="10562313" y="3926055"/>
              <a:ext cx="876698" cy="651850"/>
            </a:xfrm>
            <a:custGeom>
              <a:avLst/>
              <a:gdLst>
                <a:gd name="T0" fmla="*/ 178 w 178"/>
                <a:gd name="T1" fmla="*/ 51 h 131"/>
                <a:gd name="T2" fmla="*/ 117 w 178"/>
                <a:gd name="T3" fmla="*/ 7 h 131"/>
                <a:gd name="T4" fmla="*/ 20 w 178"/>
                <a:gd name="T5" fmla="*/ 33 h 131"/>
                <a:gd name="T6" fmla="*/ 24 w 178"/>
                <a:gd name="T7" fmla="*/ 104 h 131"/>
                <a:gd name="T8" fmla="*/ 128 w 178"/>
                <a:gd name="T9" fmla="*/ 72 h 131"/>
                <a:gd name="T10" fmla="*/ 178 w 178"/>
                <a:gd name="T11" fmla="*/ 51 h 131"/>
              </a:gdLst>
              <a:ahLst/>
              <a:cxnLst>
                <a:cxn ang="0">
                  <a:pos x="T0" y="T1"/>
                </a:cxn>
                <a:cxn ang="0">
                  <a:pos x="T2" y="T3"/>
                </a:cxn>
                <a:cxn ang="0">
                  <a:pos x="T4" y="T5"/>
                </a:cxn>
                <a:cxn ang="0">
                  <a:pos x="T6" y="T7"/>
                </a:cxn>
                <a:cxn ang="0">
                  <a:pos x="T8" y="T9"/>
                </a:cxn>
                <a:cxn ang="0">
                  <a:pos x="T10" y="T11"/>
                </a:cxn>
              </a:cxnLst>
              <a:rect l="0" t="0" r="r" b="b"/>
              <a:pathLst>
                <a:path w="178" h="131">
                  <a:moveTo>
                    <a:pt x="178" y="51"/>
                  </a:moveTo>
                  <a:cubicBezTo>
                    <a:pt x="164" y="29"/>
                    <a:pt x="143" y="12"/>
                    <a:pt x="117" y="7"/>
                  </a:cubicBezTo>
                  <a:cubicBezTo>
                    <a:pt x="84" y="0"/>
                    <a:pt x="43" y="7"/>
                    <a:pt x="20" y="33"/>
                  </a:cubicBezTo>
                  <a:cubicBezTo>
                    <a:pt x="1" y="54"/>
                    <a:pt x="0" y="86"/>
                    <a:pt x="24" y="104"/>
                  </a:cubicBezTo>
                  <a:cubicBezTo>
                    <a:pt x="61" y="131"/>
                    <a:pt x="99" y="96"/>
                    <a:pt x="128" y="72"/>
                  </a:cubicBezTo>
                  <a:cubicBezTo>
                    <a:pt x="143" y="59"/>
                    <a:pt x="168" y="53"/>
                    <a:pt x="178" y="51"/>
                  </a:cubicBezTo>
                  <a:close/>
                </a:path>
              </a:pathLst>
            </a:custGeom>
            <a:solidFill>
              <a:srgbClr val="333F50"/>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dirty="0">
                <a:solidFill>
                  <a:srgbClr val="3F3F3F"/>
                </a:solidFill>
                <a:cs typeface="+mn-ea"/>
                <a:sym typeface="+mn-lt"/>
              </a:endParaRPr>
            </a:p>
          </p:txBody>
        </p:sp>
        <p:sp>
          <p:nvSpPr>
            <p:cNvPr id="18" name="Freeform 46"/>
            <p:cNvSpPr/>
            <p:nvPr/>
          </p:nvSpPr>
          <p:spPr bwMode="auto">
            <a:xfrm>
              <a:off x="10713771" y="8867053"/>
              <a:ext cx="505954" cy="611514"/>
            </a:xfrm>
            <a:custGeom>
              <a:avLst/>
              <a:gdLst>
                <a:gd name="T0" fmla="*/ 103 w 115"/>
                <a:gd name="T1" fmla="*/ 29 h 140"/>
                <a:gd name="T2" fmla="*/ 113 w 115"/>
                <a:gd name="T3" fmla="*/ 12 h 140"/>
                <a:gd name="T4" fmla="*/ 96 w 115"/>
                <a:gd name="T5" fmla="*/ 2 h 140"/>
                <a:gd name="T6" fmla="*/ 12 w 115"/>
                <a:gd name="T7" fmla="*/ 25 h 140"/>
                <a:gd name="T8" fmla="*/ 2 w 115"/>
                <a:gd name="T9" fmla="*/ 42 h 140"/>
                <a:gd name="T10" fmla="*/ 20 w 115"/>
                <a:gd name="T11" fmla="*/ 52 h 140"/>
                <a:gd name="T12" fmla="*/ 20 w 115"/>
                <a:gd name="T13" fmla="*/ 52 h 140"/>
                <a:gd name="T14" fmla="*/ 20 w 115"/>
                <a:gd name="T15" fmla="*/ 57 h 140"/>
                <a:gd name="T16" fmla="*/ 13 w 115"/>
                <a:gd name="T17" fmla="*/ 57 h 140"/>
                <a:gd name="T18" fmla="*/ 1 w 115"/>
                <a:gd name="T19" fmla="*/ 72 h 140"/>
                <a:gd name="T20" fmla="*/ 1 w 115"/>
                <a:gd name="T21" fmla="*/ 91 h 140"/>
                <a:gd name="T22" fmla="*/ 13 w 115"/>
                <a:gd name="T23" fmla="*/ 106 h 140"/>
                <a:gd name="T24" fmla="*/ 27 w 115"/>
                <a:gd name="T25" fmla="*/ 106 h 140"/>
                <a:gd name="T26" fmla="*/ 27 w 115"/>
                <a:gd name="T27" fmla="*/ 106 h 140"/>
                <a:gd name="T28" fmla="*/ 27 w 115"/>
                <a:gd name="T29" fmla="*/ 126 h 140"/>
                <a:gd name="T30" fmla="*/ 40 w 115"/>
                <a:gd name="T31" fmla="*/ 140 h 140"/>
                <a:gd name="T32" fmla="*/ 73 w 115"/>
                <a:gd name="T33" fmla="*/ 140 h 140"/>
                <a:gd name="T34" fmla="*/ 86 w 115"/>
                <a:gd name="T35" fmla="*/ 126 h 140"/>
                <a:gd name="T36" fmla="*/ 86 w 115"/>
                <a:gd name="T37" fmla="*/ 106 h 140"/>
                <a:gd name="T38" fmla="*/ 86 w 115"/>
                <a:gd name="T39" fmla="*/ 106 h 140"/>
                <a:gd name="T40" fmla="*/ 99 w 115"/>
                <a:gd name="T41" fmla="*/ 106 h 140"/>
                <a:gd name="T42" fmla="*/ 112 w 115"/>
                <a:gd name="T43" fmla="*/ 91 h 140"/>
                <a:gd name="T44" fmla="*/ 112 w 115"/>
                <a:gd name="T45" fmla="*/ 72 h 140"/>
                <a:gd name="T46" fmla="*/ 99 w 115"/>
                <a:gd name="T47" fmla="*/ 57 h 140"/>
                <a:gd name="T48" fmla="*/ 94 w 115"/>
                <a:gd name="T49" fmla="*/ 57 h 140"/>
                <a:gd name="T50" fmla="*/ 94 w 115"/>
                <a:gd name="T51" fmla="*/ 56 h 140"/>
                <a:gd name="T52" fmla="*/ 94 w 115"/>
                <a:gd name="T53" fmla="*/ 39 h 140"/>
                <a:gd name="T54" fmla="*/ 94 w 115"/>
                <a:gd name="T55" fmla="*/ 39 h 140"/>
                <a:gd name="T56" fmla="*/ 73 w 115"/>
                <a:gd name="T57" fmla="*/ 44 h 140"/>
                <a:gd name="T58" fmla="*/ 73 w 115"/>
                <a:gd name="T59" fmla="*/ 56 h 140"/>
                <a:gd name="T60" fmla="*/ 73 w 115"/>
                <a:gd name="T61" fmla="*/ 57 h 140"/>
                <a:gd name="T62" fmla="*/ 41 w 115"/>
                <a:gd name="T63" fmla="*/ 57 h 140"/>
                <a:gd name="T64" fmla="*/ 41 w 115"/>
                <a:gd name="T65" fmla="*/ 46 h 140"/>
                <a:gd name="T66" fmla="*/ 103 w 115"/>
                <a:gd name="T67"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40">
                  <a:moveTo>
                    <a:pt x="103" y="29"/>
                  </a:moveTo>
                  <a:cubicBezTo>
                    <a:pt x="111" y="27"/>
                    <a:pt x="115" y="19"/>
                    <a:pt x="113" y="12"/>
                  </a:cubicBezTo>
                  <a:cubicBezTo>
                    <a:pt x="111" y="4"/>
                    <a:pt x="104" y="0"/>
                    <a:pt x="96" y="2"/>
                  </a:cubicBezTo>
                  <a:cubicBezTo>
                    <a:pt x="12" y="25"/>
                    <a:pt x="12" y="25"/>
                    <a:pt x="12" y="25"/>
                  </a:cubicBezTo>
                  <a:cubicBezTo>
                    <a:pt x="5" y="27"/>
                    <a:pt x="0" y="35"/>
                    <a:pt x="2" y="42"/>
                  </a:cubicBezTo>
                  <a:cubicBezTo>
                    <a:pt x="4" y="50"/>
                    <a:pt x="12" y="54"/>
                    <a:pt x="20" y="52"/>
                  </a:cubicBezTo>
                  <a:cubicBezTo>
                    <a:pt x="20" y="52"/>
                    <a:pt x="20" y="52"/>
                    <a:pt x="20" y="52"/>
                  </a:cubicBezTo>
                  <a:cubicBezTo>
                    <a:pt x="20" y="57"/>
                    <a:pt x="20" y="57"/>
                    <a:pt x="20" y="57"/>
                  </a:cubicBezTo>
                  <a:cubicBezTo>
                    <a:pt x="13" y="57"/>
                    <a:pt x="13" y="57"/>
                    <a:pt x="13" y="57"/>
                  </a:cubicBezTo>
                  <a:cubicBezTo>
                    <a:pt x="7" y="57"/>
                    <a:pt x="1" y="64"/>
                    <a:pt x="1" y="72"/>
                  </a:cubicBezTo>
                  <a:cubicBezTo>
                    <a:pt x="1" y="91"/>
                    <a:pt x="1" y="91"/>
                    <a:pt x="1" y="91"/>
                  </a:cubicBezTo>
                  <a:cubicBezTo>
                    <a:pt x="1" y="99"/>
                    <a:pt x="7" y="106"/>
                    <a:pt x="13" y="106"/>
                  </a:cubicBezTo>
                  <a:cubicBezTo>
                    <a:pt x="27" y="106"/>
                    <a:pt x="27" y="106"/>
                    <a:pt x="27" y="106"/>
                  </a:cubicBezTo>
                  <a:cubicBezTo>
                    <a:pt x="27" y="106"/>
                    <a:pt x="27" y="106"/>
                    <a:pt x="27" y="106"/>
                  </a:cubicBezTo>
                  <a:cubicBezTo>
                    <a:pt x="27" y="126"/>
                    <a:pt x="27" y="126"/>
                    <a:pt x="27" y="126"/>
                  </a:cubicBezTo>
                  <a:cubicBezTo>
                    <a:pt x="27" y="134"/>
                    <a:pt x="37" y="140"/>
                    <a:pt x="40" y="140"/>
                  </a:cubicBezTo>
                  <a:cubicBezTo>
                    <a:pt x="73" y="140"/>
                    <a:pt x="73" y="140"/>
                    <a:pt x="73" y="140"/>
                  </a:cubicBezTo>
                  <a:cubicBezTo>
                    <a:pt x="76" y="140"/>
                    <a:pt x="86" y="134"/>
                    <a:pt x="86" y="126"/>
                  </a:cubicBezTo>
                  <a:cubicBezTo>
                    <a:pt x="86" y="106"/>
                    <a:pt x="86" y="106"/>
                    <a:pt x="86" y="106"/>
                  </a:cubicBezTo>
                  <a:cubicBezTo>
                    <a:pt x="86" y="106"/>
                    <a:pt x="86" y="106"/>
                    <a:pt x="86" y="106"/>
                  </a:cubicBezTo>
                  <a:cubicBezTo>
                    <a:pt x="99" y="106"/>
                    <a:pt x="99" y="106"/>
                    <a:pt x="99" y="106"/>
                  </a:cubicBezTo>
                  <a:cubicBezTo>
                    <a:pt x="106" y="106"/>
                    <a:pt x="112" y="99"/>
                    <a:pt x="112" y="91"/>
                  </a:cubicBezTo>
                  <a:cubicBezTo>
                    <a:pt x="112" y="72"/>
                    <a:pt x="112" y="72"/>
                    <a:pt x="112" y="72"/>
                  </a:cubicBezTo>
                  <a:cubicBezTo>
                    <a:pt x="112" y="64"/>
                    <a:pt x="106" y="57"/>
                    <a:pt x="99" y="57"/>
                  </a:cubicBezTo>
                  <a:cubicBezTo>
                    <a:pt x="94" y="57"/>
                    <a:pt x="94" y="57"/>
                    <a:pt x="94" y="57"/>
                  </a:cubicBezTo>
                  <a:cubicBezTo>
                    <a:pt x="94" y="57"/>
                    <a:pt x="94" y="56"/>
                    <a:pt x="94" y="56"/>
                  </a:cubicBezTo>
                  <a:cubicBezTo>
                    <a:pt x="94" y="39"/>
                    <a:pt x="94" y="39"/>
                    <a:pt x="94" y="39"/>
                  </a:cubicBezTo>
                  <a:cubicBezTo>
                    <a:pt x="94" y="39"/>
                    <a:pt x="94" y="39"/>
                    <a:pt x="94" y="39"/>
                  </a:cubicBezTo>
                  <a:cubicBezTo>
                    <a:pt x="73" y="44"/>
                    <a:pt x="73" y="44"/>
                    <a:pt x="73" y="44"/>
                  </a:cubicBezTo>
                  <a:cubicBezTo>
                    <a:pt x="73" y="56"/>
                    <a:pt x="73" y="56"/>
                    <a:pt x="73" y="56"/>
                  </a:cubicBezTo>
                  <a:cubicBezTo>
                    <a:pt x="73" y="56"/>
                    <a:pt x="73" y="57"/>
                    <a:pt x="73" y="57"/>
                  </a:cubicBezTo>
                  <a:cubicBezTo>
                    <a:pt x="41" y="57"/>
                    <a:pt x="41" y="57"/>
                    <a:pt x="41" y="57"/>
                  </a:cubicBezTo>
                  <a:cubicBezTo>
                    <a:pt x="41" y="46"/>
                    <a:pt x="41" y="46"/>
                    <a:pt x="41" y="46"/>
                  </a:cubicBezTo>
                  <a:lnTo>
                    <a:pt x="103"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19" name="Freeform 47"/>
            <p:cNvSpPr/>
            <p:nvPr/>
          </p:nvSpPr>
          <p:spPr bwMode="auto">
            <a:xfrm>
              <a:off x="10713771" y="8714175"/>
              <a:ext cx="505954" cy="234778"/>
            </a:xfrm>
            <a:custGeom>
              <a:avLst/>
              <a:gdLst>
                <a:gd name="T0" fmla="*/ 96 w 115"/>
                <a:gd name="T1" fmla="*/ 2 h 54"/>
                <a:gd name="T2" fmla="*/ 12 w 115"/>
                <a:gd name="T3" fmla="*/ 25 h 54"/>
                <a:gd name="T4" fmla="*/ 2 w 115"/>
                <a:gd name="T5" fmla="*/ 42 h 54"/>
                <a:gd name="T6" fmla="*/ 20 w 115"/>
                <a:gd name="T7" fmla="*/ 52 h 54"/>
                <a:gd name="T8" fmla="*/ 103 w 115"/>
                <a:gd name="T9" fmla="*/ 29 h 54"/>
                <a:gd name="T10" fmla="*/ 113 w 115"/>
                <a:gd name="T11" fmla="*/ 12 h 54"/>
                <a:gd name="T12" fmla="*/ 96 w 115"/>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15" h="54">
                  <a:moveTo>
                    <a:pt x="96" y="2"/>
                  </a:moveTo>
                  <a:cubicBezTo>
                    <a:pt x="12" y="25"/>
                    <a:pt x="12" y="25"/>
                    <a:pt x="12" y="25"/>
                  </a:cubicBezTo>
                  <a:cubicBezTo>
                    <a:pt x="5" y="27"/>
                    <a:pt x="0" y="35"/>
                    <a:pt x="2" y="42"/>
                  </a:cubicBezTo>
                  <a:cubicBezTo>
                    <a:pt x="4" y="50"/>
                    <a:pt x="12" y="54"/>
                    <a:pt x="20" y="52"/>
                  </a:cubicBezTo>
                  <a:cubicBezTo>
                    <a:pt x="103" y="29"/>
                    <a:pt x="103" y="29"/>
                    <a:pt x="103" y="29"/>
                  </a:cubicBezTo>
                  <a:cubicBezTo>
                    <a:pt x="111" y="27"/>
                    <a:pt x="115" y="19"/>
                    <a:pt x="113" y="12"/>
                  </a:cubicBezTo>
                  <a:cubicBezTo>
                    <a:pt x="111" y="4"/>
                    <a:pt x="104" y="0"/>
                    <a:pt x="9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0" name="Freeform 48"/>
            <p:cNvSpPr/>
            <p:nvPr/>
          </p:nvSpPr>
          <p:spPr bwMode="auto">
            <a:xfrm>
              <a:off x="10713771" y="8561297"/>
              <a:ext cx="505954" cy="240238"/>
            </a:xfrm>
            <a:custGeom>
              <a:avLst/>
              <a:gdLst>
                <a:gd name="T0" fmla="*/ 20 w 115"/>
                <a:gd name="T1" fmla="*/ 53 h 55"/>
                <a:gd name="T2" fmla="*/ 103 w 115"/>
                <a:gd name="T3" fmla="*/ 30 h 55"/>
                <a:gd name="T4" fmla="*/ 113 w 115"/>
                <a:gd name="T5" fmla="*/ 12 h 55"/>
                <a:gd name="T6" fmla="*/ 96 w 115"/>
                <a:gd name="T7" fmla="*/ 3 h 55"/>
                <a:gd name="T8" fmla="*/ 12 w 115"/>
                <a:gd name="T9" fmla="*/ 25 h 55"/>
                <a:gd name="T10" fmla="*/ 2 w 115"/>
                <a:gd name="T11" fmla="*/ 43 h 55"/>
                <a:gd name="T12" fmla="*/ 20 w 115"/>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20" y="53"/>
                  </a:moveTo>
                  <a:cubicBezTo>
                    <a:pt x="103" y="30"/>
                    <a:pt x="103" y="30"/>
                    <a:pt x="103" y="30"/>
                  </a:cubicBezTo>
                  <a:cubicBezTo>
                    <a:pt x="111" y="28"/>
                    <a:pt x="115" y="20"/>
                    <a:pt x="113" y="12"/>
                  </a:cubicBezTo>
                  <a:cubicBezTo>
                    <a:pt x="111" y="5"/>
                    <a:pt x="104" y="0"/>
                    <a:pt x="96" y="3"/>
                  </a:cubicBezTo>
                  <a:cubicBezTo>
                    <a:pt x="12" y="25"/>
                    <a:pt x="12" y="25"/>
                    <a:pt x="12" y="25"/>
                  </a:cubicBezTo>
                  <a:cubicBezTo>
                    <a:pt x="5" y="28"/>
                    <a:pt x="0" y="35"/>
                    <a:pt x="2" y="43"/>
                  </a:cubicBezTo>
                  <a:cubicBezTo>
                    <a:pt x="4" y="51"/>
                    <a:pt x="12" y="55"/>
                    <a:pt x="20"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1" name="Freeform 49"/>
            <p:cNvSpPr/>
            <p:nvPr/>
          </p:nvSpPr>
          <p:spPr bwMode="auto">
            <a:xfrm>
              <a:off x="10813871" y="8568576"/>
              <a:ext cx="256618" cy="70980"/>
            </a:xfrm>
            <a:custGeom>
              <a:avLst/>
              <a:gdLst>
                <a:gd name="T0" fmla="*/ 58 w 58"/>
                <a:gd name="T1" fmla="*/ 0 h 16"/>
                <a:gd name="T2" fmla="*/ 11 w 58"/>
                <a:gd name="T3" fmla="*/ 0 h 16"/>
                <a:gd name="T4" fmla="*/ 3 w 58"/>
                <a:gd name="T5" fmla="*/ 3 h 16"/>
                <a:gd name="T6" fmla="*/ 0 w 58"/>
                <a:gd name="T7" fmla="*/ 12 h 16"/>
                <a:gd name="T8" fmla="*/ 1 w 58"/>
                <a:gd name="T9" fmla="*/ 16 h 16"/>
                <a:gd name="T10" fmla="*/ 58 w 58"/>
                <a:gd name="T11" fmla="*/ 0 h 16"/>
              </a:gdLst>
              <a:ahLst/>
              <a:cxnLst>
                <a:cxn ang="0">
                  <a:pos x="T0" y="T1"/>
                </a:cxn>
                <a:cxn ang="0">
                  <a:pos x="T2" y="T3"/>
                </a:cxn>
                <a:cxn ang="0">
                  <a:pos x="T4" y="T5"/>
                </a:cxn>
                <a:cxn ang="0">
                  <a:pos x="T6" y="T7"/>
                </a:cxn>
                <a:cxn ang="0">
                  <a:pos x="T8" y="T9"/>
                </a:cxn>
                <a:cxn ang="0">
                  <a:pos x="T10" y="T11"/>
                </a:cxn>
              </a:cxnLst>
              <a:rect l="0" t="0" r="r" b="b"/>
              <a:pathLst>
                <a:path w="58" h="16">
                  <a:moveTo>
                    <a:pt x="58" y="0"/>
                  </a:moveTo>
                  <a:cubicBezTo>
                    <a:pt x="11" y="0"/>
                    <a:pt x="11" y="0"/>
                    <a:pt x="11" y="0"/>
                  </a:cubicBezTo>
                  <a:cubicBezTo>
                    <a:pt x="8" y="0"/>
                    <a:pt x="5" y="1"/>
                    <a:pt x="3" y="3"/>
                  </a:cubicBezTo>
                  <a:cubicBezTo>
                    <a:pt x="1" y="5"/>
                    <a:pt x="0" y="8"/>
                    <a:pt x="0" y="12"/>
                  </a:cubicBezTo>
                  <a:cubicBezTo>
                    <a:pt x="0" y="13"/>
                    <a:pt x="0" y="14"/>
                    <a:pt x="1" y="16"/>
                  </a:cubicBez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2" name="Freeform 53"/>
            <p:cNvSpPr>
              <a:spLocks noEditPoints="1"/>
            </p:cNvSpPr>
            <p:nvPr/>
          </p:nvSpPr>
          <p:spPr bwMode="auto">
            <a:xfrm>
              <a:off x="13263413" y="11142963"/>
              <a:ext cx="632902" cy="829658"/>
            </a:xfrm>
            <a:custGeom>
              <a:avLst/>
              <a:gdLst>
                <a:gd name="T0" fmla="*/ 155 w 160"/>
                <a:gd name="T1" fmla="*/ 37 h 211"/>
                <a:gd name="T2" fmla="*/ 94 w 160"/>
                <a:gd name="T3" fmla="*/ 2 h 211"/>
                <a:gd name="T4" fmla="*/ 83 w 160"/>
                <a:gd name="T5" fmla="*/ 6 h 211"/>
                <a:gd name="T6" fmla="*/ 85 w 160"/>
                <a:gd name="T7" fmla="*/ 19 h 211"/>
                <a:gd name="T8" fmla="*/ 89 w 160"/>
                <a:gd name="T9" fmla="*/ 21 h 211"/>
                <a:gd name="T10" fmla="*/ 5 w 160"/>
                <a:gd name="T11" fmla="*/ 165 h 211"/>
                <a:gd name="T12" fmla="*/ 2 w 160"/>
                <a:gd name="T13" fmla="*/ 187 h 211"/>
                <a:gd name="T14" fmla="*/ 15 w 160"/>
                <a:gd name="T15" fmla="*/ 205 h 211"/>
                <a:gd name="T16" fmla="*/ 17 w 160"/>
                <a:gd name="T17" fmla="*/ 206 h 211"/>
                <a:gd name="T18" fmla="*/ 39 w 160"/>
                <a:gd name="T19" fmla="*/ 209 h 211"/>
                <a:gd name="T20" fmla="*/ 57 w 160"/>
                <a:gd name="T21" fmla="*/ 195 h 211"/>
                <a:gd name="T22" fmla="*/ 141 w 160"/>
                <a:gd name="T23" fmla="*/ 52 h 211"/>
                <a:gd name="T24" fmla="*/ 145 w 160"/>
                <a:gd name="T25" fmla="*/ 54 h 211"/>
                <a:gd name="T26" fmla="*/ 157 w 160"/>
                <a:gd name="T27" fmla="*/ 50 h 211"/>
                <a:gd name="T28" fmla="*/ 155 w 160"/>
                <a:gd name="T29" fmla="*/ 37 h 211"/>
                <a:gd name="T30" fmla="*/ 96 w 160"/>
                <a:gd name="T31" fmla="*/ 117 h 211"/>
                <a:gd name="T32" fmla="*/ 54 w 160"/>
                <a:gd name="T33" fmla="*/ 92 h 211"/>
                <a:gd name="T34" fmla="*/ 94 w 160"/>
                <a:gd name="T35" fmla="*/ 24 h 211"/>
                <a:gd name="T36" fmla="*/ 136 w 160"/>
                <a:gd name="T37" fmla="*/ 48 h 211"/>
                <a:gd name="T38" fmla="*/ 96 w 160"/>
                <a:gd name="T39" fmla="*/ 1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11">
                  <a:moveTo>
                    <a:pt x="155" y="37"/>
                  </a:moveTo>
                  <a:cubicBezTo>
                    <a:pt x="94" y="2"/>
                    <a:pt x="94" y="2"/>
                    <a:pt x="94" y="2"/>
                  </a:cubicBezTo>
                  <a:cubicBezTo>
                    <a:pt x="91" y="0"/>
                    <a:pt x="85" y="2"/>
                    <a:pt x="83" y="6"/>
                  </a:cubicBezTo>
                  <a:cubicBezTo>
                    <a:pt x="80" y="11"/>
                    <a:pt x="81" y="16"/>
                    <a:pt x="85" y="19"/>
                  </a:cubicBezTo>
                  <a:cubicBezTo>
                    <a:pt x="89" y="21"/>
                    <a:pt x="89" y="21"/>
                    <a:pt x="89" y="21"/>
                  </a:cubicBezTo>
                  <a:cubicBezTo>
                    <a:pt x="5" y="165"/>
                    <a:pt x="5" y="165"/>
                    <a:pt x="5" y="165"/>
                  </a:cubicBezTo>
                  <a:cubicBezTo>
                    <a:pt x="1" y="171"/>
                    <a:pt x="0" y="179"/>
                    <a:pt x="2" y="187"/>
                  </a:cubicBezTo>
                  <a:cubicBezTo>
                    <a:pt x="4" y="195"/>
                    <a:pt x="9" y="201"/>
                    <a:pt x="15" y="205"/>
                  </a:cubicBezTo>
                  <a:cubicBezTo>
                    <a:pt x="17" y="206"/>
                    <a:pt x="17" y="206"/>
                    <a:pt x="17" y="206"/>
                  </a:cubicBezTo>
                  <a:cubicBezTo>
                    <a:pt x="23" y="210"/>
                    <a:pt x="31" y="211"/>
                    <a:pt x="39" y="209"/>
                  </a:cubicBezTo>
                  <a:cubicBezTo>
                    <a:pt x="47" y="207"/>
                    <a:pt x="53" y="202"/>
                    <a:pt x="57" y="195"/>
                  </a:cubicBezTo>
                  <a:cubicBezTo>
                    <a:pt x="141" y="52"/>
                    <a:pt x="141" y="52"/>
                    <a:pt x="141" y="52"/>
                  </a:cubicBezTo>
                  <a:cubicBezTo>
                    <a:pt x="145" y="54"/>
                    <a:pt x="145" y="54"/>
                    <a:pt x="145" y="54"/>
                  </a:cubicBezTo>
                  <a:cubicBezTo>
                    <a:pt x="149" y="56"/>
                    <a:pt x="154" y="54"/>
                    <a:pt x="157" y="50"/>
                  </a:cubicBezTo>
                  <a:cubicBezTo>
                    <a:pt x="160" y="45"/>
                    <a:pt x="159" y="40"/>
                    <a:pt x="155" y="37"/>
                  </a:cubicBezTo>
                  <a:close/>
                  <a:moveTo>
                    <a:pt x="96" y="117"/>
                  </a:moveTo>
                  <a:cubicBezTo>
                    <a:pt x="54" y="92"/>
                    <a:pt x="54" y="92"/>
                    <a:pt x="54" y="92"/>
                  </a:cubicBezTo>
                  <a:cubicBezTo>
                    <a:pt x="94" y="24"/>
                    <a:pt x="94" y="24"/>
                    <a:pt x="94" y="24"/>
                  </a:cubicBezTo>
                  <a:cubicBezTo>
                    <a:pt x="136" y="48"/>
                    <a:pt x="136" y="48"/>
                    <a:pt x="136" y="48"/>
                  </a:cubicBezTo>
                  <a:lnTo>
                    <a:pt x="96" y="117"/>
                  </a:lnTo>
                  <a:close/>
                </a:path>
              </a:pathLst>
            </a:custGeom>
            <a:grpFill/>
            <a:ln>
              <a:noFill/>
            </a:ln>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3" name="Freeform 57"/>
            <p:cNvSpPr>
              <a:spLocks noEditPoints="1"/>
            </p:cNvSpPr>
            <p:nvPr/>
          </p:nvSpPr>
          <p:spPr bwMode="auto">
            <a:xfrm>
              <a:off x="13402970" y="6253570"/>
              <a:ext cx="587768" cy="789060"/>
            </a:xfrm>
            <a:custGeom>
              <a:avLst/>
              <a:gdLst>
                <a:gd name="T0" fmla="*/ 61 w 122"/>
                <a:gd name="T1" fmla="*/ 0 h 163"/>
                <a:gd name="T2" fmla="*/ 0 w 122"/>
                <a:gd name="T3" fmla="*/ 61 h 163"/>
                <a:gd name="T4" fmla="*/ 40 w 122"/>
                <a:gd name="T5" fmla="*/ 118 h 163"/>
                <a:gd name="T6" fmla="*/ 40 w 122"/>
                <a:gd name="T7" fmla="*/ 153 h 163"/>
                <a:gd name="T8" fmla="*/ 47 w 122"/>
                <a:gd name="T9" fmla="*/ 156 h 163"/>
                <a:gd name="T10" fmla="*/ 52 w 122"/>
                <a:gd name="T11" fmla="*/ 163 h 163"/>
                <a:gd name="T12" fmla="*/ 70 w 122"/>
                <a:gd name="T13" fmla="*/ 163 h 163"/>
                <a:gd name="T14" fmla="*/ 75 w 122"/>
                <a:gd name="T15" fmla="*/ 156 h 163"/>
                <a:gd name="T16" fmla="*/ 81 w 122"/>
                <a:gd name="T17" fmla="*/ 153 h 163"/>
                <a:gd name="T18" fmla="*/ 81 w 122"/>
                <a:gd name="T19" fmla="*/ 153 h 163"/>
                <a:gd name="T20" fmla="*/ 81 w 122"/>
                <a:gd name="T21" fmla="*/ 118 h 163"/>
                <a:gd name="T22" fmla="*/ 122 w 122"/>
                <a:gd name="T23" fmla="*/ 61 h 163"/>
                <a:gd name="T24" fmla="*/ 61 w 122"/>
                <a:gd name="T25" fmla="*/ 0 h 163"/>
                <a:gd name="T26" fmla="*/ 61 w 122"/>
                <a:gd name="T27" fmla="*/ 113 h 163"/>
                <a:gd name="T28" fmla="*/ 9 w 122"/>
                <a:gd name="T29" fmla="*/ 61 h 163"/>
                <a:gd name="T30" fmla="*/ 61 w 122"/>
                <a:gd name="T31" fmla="*/ 9 h 163"/>
                <a:gd name="T32" fmla="*/ 113 w 122"/>
                <a:gd name="T33" fmla="*/ 61 h 163"/>
                <a:gd name="T34" fmla="*/ 61 w 122"/>
                <a:gd name="T35" fmla="*/ 11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63">
                  <a:moveTo>
                    <a:pt x="61" y="0"/>
                  </a:moveTo>
                  <a:cubicBezTo>
                    <a:pt x="27" y="0"/>
                    <a:pt x="0" y="27"/>
                    <a:pt x="0" y="61"/>
                  </a:cubicBezTo>
                  <a:cubicBezTo>
                    <a:pt x="0" y="87"/>
                    <a:pt x="17" y="110"/>
                    <a:pt x="40" y="118"/>
                  </a:cubicBezTo>
                  <a:cubicBezTo>
                    <a:pt x="40" y="153"/>
                    <a:pt x="40" y="153"/>
                    <a:pt x="40" y="153"/>
                  </a:cubicBezTo>
                  <a:cubicBezTo>
                    <a:pt x="47" y="156"/>
                    <a:pt x="47" y="156"/>
                    <a:pt x="47" y="156"/>
                  </a:cubicBezTo>
                  <a:cubicBezTo>
                    <a:pt x="52" y="163"/>
                    <a:pt x="52" y="163"/>
                    <a:pt x="52" y="163"/>
                  </a:cubicBezTo>
                  <a:cubicBezTo>
                    <a:pt x="70" y="163"/>
                    <a:pt x="70" y="163"/>
                    <a:pt x="70" y="163"/>
                  </a:cubicBezTo>
                  <a:cubicBezTo>
                    <a:pt x="75" y="156"/>
                    <a:pt x="75" y="156"/>
                    <a:pt x="75" y="156"/>
                  </a:cubicBezTo>
                  <a:cubicBezTo>
                    <a:pt x="81" y="153"/>
                    <a:pt x="81" y="153"/>
                    <a:pt x="81" y="153"/>
                  </a:cubicBezTo>
                  <a:cubicBezTo>
                    <a:pt x="81" y="153"/>
                    <a:pt x="81" y="153"/>
                    <a:pt x="81" y="153"/>
                  </a:cubicBezTo>
                  <a:cubicBezTo>
                    <a:pt x="81" y="118"/>
                    <a:pt x="81" y="118"/>
                    <a:pt x="81" y="118"/>
                  </a:cubicBezTo>
                  <a:cubicBezTo>
                    <a:pt x="105" y="110"/>
                    <a:pt x="122" y="87"/>
                    <a:pt x="122" y="61"/>
                  </a:cubicBezTo>
                  <a:cubicBezTo>
                    <a:pt x="122" y="27"/>
                    <a:pt x="94" y="0"/>
                    <a:pt x="61" y="0"/>
                  </a:cubicBezTo>
                  <a:close/>
                  <a:moveTo>
                    <a:pt x="61" y="113"/>
                  </a:moveTo>
                  <a:cubicBezTo>
                    <a:pt x="32" y="113"/>
                    <a:pt x="9" y="90"/>
                    <a:pt x="9" y="61"/>
                  </a:cubicBezTo>
                  <a:cubicBezTo>
                    <a:pt x="9" y="32"/>
                    <a:pt x="32" y="9"/>
                    <a:pt x="61" y="9"/>
                  </a:cubicBezTo>
                  <a:cubicBezTo>
                    <a:pt x="90" y="9"/>
                    <a:pt x="113" y="32"/>
                    <a:pt x="113" y="61"/>
                  </a:cubicBezTo>
                  <a:cubicBezTo>
                    <a:pt x="113" y="90"/>
                    <a:pt x="90" y="113"/>
                    <a:pt x="61" y="113"/>
                  </a:cubicBezTo>
                  <a:close/>
                </a:path>
              </a:pathLst>
            </a:custGeom>
            <a:solidFill>
              <a:srgbClr val="333F50"/>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4" name="Freeform 58"/>
            <p:cNvSpPr/>
            <p:nvPr/>
          </p:nvSpPr>
          <p:spPr bwMode="auto">
            <a:xfrm>
              <a:off x="13252002" y="6684332"/>
              <a:ext cx="130840" cy="82528"/>
            </a:xfrm>
            <a:custGeom>
              <a:avLst/>
              <a:gdLst>
                <a:gd name="T0" fmla="*/ 0 w 27"/>
                <a:gd name="T1" fmla="*/ 7 h 17"/>
                <a:gd name="T2" fmla="*/ 4 w 27"/>
                <a:gd name="T3" fmla="*/ 17 h 17"/>
                <a:gd name="T4" fmla="*/ 27 w 27"/>
                <a:gd name="T5" fmla="*/ 4 h 17"/>
                <a:gd name="T6" fmla="*/ 26 w 27"/>
                <a:gd name="T7" fmla="*/ 0 h 17"/>
                <a:gd name="T8" fmla="*/ 0 w 27"/>
                <a:gd name="T9" fmla="*/ 7 h 17"/>
              </a:gdLst>
              <a:ahLst/>
              <a:cxnLst>
                <a:cxn ang="0">
                  <a:pos x="T0" y="T1"/>
                </a:cxn>
                <a:cxn ang="0">
                  <a:pos x="T2" y="T3"/>
                </a:cxn>
                <a:cxn ang="0">
                  <a:pos x="T4" y="T5"/>
                </a:cxn>
                <a:cxn ang="0">
                  <a:pos x="T6" y="T7"/>
                </a:cxn>
                <a:cxn ang="0">
                  <a:pos x="T8" y="T9"/>
                </a:cxn>
              </a:cxnLst>
              <a:rect l="0" t="0" r="r" b="b"/>
              <a:pathLst>
                <a:path w="27" h="17">
                  <a:moveTo>
                    <a:pt x="0" y="7"/>
                  </a:moveTo>
                  <a:cubicBezTo>
                    <a:pt x="1" y="10"/>
                    <a:pt x="2" y="13"/>
                    <a:pt x="4" y="17"/>
                  </a:cubicBezTo>
                  <a:cubicBezTo>
                    <a:pt x="27" y="4"/>
                    <a:pt x="27" y="4"/>
                    <a:pt x="27" y="4"/>
                  </a:cubicBezTo>
                  <a:cubicBezTo>
                    <a:pt x="27" y="2"/>
                    <a:pt x="26" y="1"/>
                    <a:pt x="26" y="0"/>
                  </a:cubicBez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5" name="Freeform 59"/>
            <p:cNvSpPr/>
            <p:nvPr/>
          </p:nvSpPr>
          <p:spPr bwMode="auto">
            <a:xfrm>
              <a:off x="14010868" y="6364280"/>
              <a:ext cx="130840" cy="82528"/>
            </a:xfrm>
            <a:custGeom>
              <a:avLst/>
              <a:gdLst>
                <a:gd name="T0" fmla="*/ 27 w 27"/>
                <a:gd name="T1" fmla="*/ 10 h 17"/>
                <a:gd name="T2" fmla="*/ 23 w 27"/>
                <a:gd name="T3" fmla="*/ 0 h 17"/>
                <a:gd name="T4" fmla="*/ 0 w 27"/>
                <a:gd name="T5" fmla="*/ 13 h 17"/>
                <a:gd name="T6" fmla="*/ 2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6" y="7"/>
                    <a:pt x="25" y="3"/>
                    <a:pt x="23" y="0"/>
                  </a:cubicBezTo>
                  <a:cubicBezTo>
                    <a:pt x="0" y="13"/>
                    <a:pt x="0" y="13"/>
                    <a:pt x="0" y="13"/>
                  </a:cubicBezTo>
                  <a:cubicBezTo>
                    <a:pt x="0" y="14"/>
                    <a:pt x="1" y="16"/>
                    <a:pt x="2" y="17"/>
                  </a:cubicBez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6" name="Freeform 60"/>
            <p:cNvSpPr/>
            <p:nvPr/>
          </p:nvSpPr>
          <p:spPr bwMode="auto">
            <a:xfrm>
              <a:off x="13252003" y="6364280"/>
              <a:ext cx="136878" cy="82528"/>
            </a:xfrm>
            <a:custGeom>
              <a:avLst/>
              <a:gdLst>
                <a:gd name="T0" fmla="*/ 0 w 28"/>
                <a:gd name="T1" fmla="*/ 10 h 17"/>
                <a:gd name="T2" fmla="*/ 26 w 28"/>
                <a:gd name="T3" fmla="*/ 17 h 17"/>
                <a:gd name="T4" fmla="*/ 28 w 28"/>
                <a:gd name="T5" fmla="*/ 13 h 17"/>
                <a:gd name="T6" fmla="*/ 4 w 28"/>
                <a:gd name="T7" fmla="*/ 0 h 17"/>
                <a:gd name="T8" fmla="*/ 0 w 28"/>
                <a:gd name="T9" fmla="*/ 10 h 17"/>
              </a:gdLst>
              <a:ahLst/>
              <a:cxnLst>
                <a:cxn ang="0">
                  <a:pos x="T0" y="T1"/>
                </a:cxn>
                <a:cxn ang="0">
                  <a:pos x="T2" y="T3"/>
                </a:cxn>
                <a:cxn ang="0">
                  <a:pos x="T4" y="T5"/>
                </a:cxn>
                <a:cxn ang="0">
                  <a:pos x="T6" y="T7"/>
                </a:cxn>
                <a:cxn ang="0">
                  <a:pos x="T8" y="T9"/>
                </a:cxn>
              </a:cxnLst>
              <a:rect l="0" t="0" r="r" b="b"/>
              <a:pathLst>
                <a:path w="28" h="17">
                  <a:moveTo>
                    <a:pt x="0" y="10"/>
                  </a:moveTo>
                  <a:cubicBezTo>
                    <a:pt x="26" y="17"/>
                    <a:pt x="26" y="17"/>
                    <a:pt x="26" y="17"/>
                  </a:cubicBezTo>
                  <a:cubicBezTo>
                    <a:pt x="26" y="15"/>
                    <a:pt x="27" y="14"/>
                    <a:pt x="28" y="13"/>
                  </a:cubicBezTo>
                  <a:cubicBezTo>
                    <a:pt x="4" y="0"/>
                    <a:pt x="4" y="0"/>
                    <a:pt x="4" y="0"/>
                  </a:cubicBezTo>
                  <a:cubicBezTo>
                    <a:pt x="3" y="3"/>
                    <a:pt x="1"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7" name="Freeform 61"/>
            <p:cNvSpPr/>
            <p:nvPr/>
          </p:nvSpPr>
          <p:spPr bwMode="auto">
            <a:xfrm>
              <a:off x="14010868" y="6684332"/>
              <a:ext cx="130840" cy="82528"/>
            </a:xfrm>
            <a:custGeom>
              <a:avLst/>
              <a:gdLst>
                <a:gd name="T0" fmla="*/ 0 w 27"/>
                <a:gd name="T1" fmla="*/ 4 h 17"/>
                <a:gd name="T2" fmla="*/ 23 w 27"/>
                <a:gd name="T3" fmla="*/ 17 h 17"/>
                <a:gd name="T4" fmla="*/ 27 w 27"/>
                <a:gd name="T5" fmla="*/ 7 h 17"/>
                <a:gd name="T6" fmla="*/ 2 w 27"/>
                <a:gd name="T7" fmla="*/ 0 h 17"/>
                <a:gd name="T8" fmla="*/ 0 w 27"/>
                <a:gd name="T9" fmla="*/ 4 h 17"/>
              </a:gdLst>
              <a:ahLst/>
              <a:cxnLst>
                <a:cxn ang="0">
                  <a:pos x="T0" y="T1"/>
                </a:cxn>
                <a:cxn ang="0">
                  <a:pos x="T2" y="T3"/>
                </a:cxn>
                <a:cxn ang="0">
                  <a:pos x="T4" y="T5"/>
                </a:cxn>
                <a:cxn ang="0">
                  <a:pos x="T6" y="T7"/>
                </a:cxn>
                <a:cxn ang="0">
                  <a:pos x="T8" y="T9"/>
                </a:cxn>
              </a:cxnLst>
              <a:rect l="0" t="0" r="r" b="b"/>
              <a:pathLst>
                <a:path w="27" h="17">
                  <a:moveTo>
                    <a:pt x="0" y="4"/>
                  </a:moveTo>
                  <a:cubicBezTo>
                    <a:pt x="23" y="17"/>
                    <a:pt x="23" y="17"/>
                    <a:pt x="23" y="17"/>
                  </a:cubicBezTo>
                  <a:cubicBezTo>
                    <a:pt x="25" y="14"/>
                    <a:pt x="26" y="10"/>
                    <a:pt x="27" y="7"/>
                  </a:cubicBezTo>
                  <a:cubicBezTo>
                    <a:pt x="2" y="0"/>
                    <a:pt x="2" y="0"/>
                    <a:pt x="2" y="0"/>
                  </a:cubicBezTo>
                  <a:cubicBezTo>
                    <a:pt x="1"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8" name="Freeform 62"/>
            <p:cNvSpPr/>
            <p:nvPr/>
          </p:nvSpPr>
          <p:spPr bwMode="auto">
            <a:xfrm>
              <a:off x="13499590" y="6118706"/>
              <a:ext cx="80516" cy="134864"/>
            </a:xfrm>
            <a:custGeom>
              <a:avLst/>
              <a:gdLst>
                <a:gd name="T0" fmla="*/ 17 w 17"/>
                <a:gd name="T1" fmla="*/ 26 h 28"/>
                <a:gd name="T2" fmla="*/ 10 w 17"/>
                <a:gd name="T3" fmla="*/ 0 h 28"/>
                <a:gd name="T4" fmla="*/ 0 w 17"/>
                <a:gd name="T5" fmla="*/ 4 h 28"/>
                <a:gd name="T6" fmla="*/ 13 w 17"/>
                <a:gd name="T7" fmla="*/ 28 h 28"/>
                <a:gd name="T8" fmla="*/ 17 w 17"/>
                <a:gd name="T9" fmla="*/ 26 h 28"/>
              </a:gdLst>
              <a:ahLst/>
              <a:cxnLst>
                <a:cxn ang="0">
                  <a:pos x="T0" y="T1"/>
                </a:cxn>
                <a:cxn ang="0">
                  <a:pos x="T2" y="T3"/>
                </a:cxn>
                <a:cxn ang="0">
                  <a:pos x="T4" y="T5"/>
                </a:cxn>
                <a:cxn ang="0">
                  <a:pos x="T6" y="T7"/>
                </a:cxn>
                <a:cxn ang="0">
                  <a:pos x="T8" y="T9"/>
                </a:cxn>
              </a:cxnLst>
              <a:rect l="0" t="0" r="r" b="b"/>
              <a:pathLst>
                <a:path w="17" h="28">
                  <a:moveTo>
                    <a:pt x="17" y="26"/>
                  </a:moveTo>
                  <a:cubicBezTo>
                    <a:pt x="10" y="0"/>
                    <a:pt x="10" y="0"/>
                    <a:pt x="10" y="0"/>
                  </a:cubicBezTo>
                  <a:cubicBezTo>
                    <a:pt x="6" y="1"/>
                    <a:pt x="3" y="3"/>
                    <a:pt x="0" y="4"/>
                  </a:cubicBezTo>
                  <a:cubicBezTo>
                    <a:pt x="13" y="28"/>
                    <a:pt x="13" y="28"/>
                    <a:pt x="13" y="28"/>
                  </a:cubicBezTo>
                  <a:cubicBezTo>
                    <a:pt x="14" y="27"/>
                    <a:pt x="15" y="26"/>
                    <a:pt x="1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sp>
          <p:nvSpPr>
            <p:cNvPr id="29" name="Freeform 63"/>
            <p:cNvSpPr/>
            <p:nvPr/>
          </p:nvSpPr>
          <p:spPr bwMode="auto">
            <a:xfrm>
              <a:off x="13817631" y="6118706"/>
              <a:ext cx="82530" cy="134864"/>
            </a:xfrm>
            <a:custGeom>
              <a:avLst/>
              <a:gdLst>
                <a:gd name="T0" fmla="*/ 17 w 17"/>
                <a:gd name="T1" fmla="*/ 4 h 28"/>
                <a:gd name="T2" fmla="*/ 7 w 17"/>
                <a:gd name="T3" fmla="*/ 0 h 28"/>
                <a:gd name="T4" fmla="*/ 0 w 17"/>
                <a:gd name="T5" fmla="*/ 26 h 28"/>
                <a:gd name="T6" fmla="*/ 4 w 17"/>
                <a:gd name="T7" fmla="*/ 28 h 28"/>
                <a:gd name="T8" fmla="*/ 17 w 17"/>
                <a:gd name="T9" fmla="*/ 4 h 28"/>
              </a:gdLst>
              <a:ahLst/>
              <a:cxnLst>
                <a:cxn ang="0">
                  <a:pos x="T0" y="T1"/>
                </a:cxn>
                <a:cxn ang="0">
                  <a:pos x="T2" y="T3"/>
                </a:cxn>
                <a:cxn ang="0">
                  <a:pos x="T4" y="T5"/>
                </a:cxn>
                <a:cxn ang="0">
                  <a:pos x="T6" y="T7"/>
                </a:cxn>
                <a:cxn ang="0">
                  <a:pos x="T8" y="T9"/>
                </a:cxn>
              </a:cxnLst>
              <a:rect l="0" t="0" r="r" b="b"/>
              <a:pathLst>
                <a:path w="17" h="28">
                  <a:moveTo>
                    <a:pt x="17" y="4"/>
                  </a:moveTo>
                  <a:cubicBezTo>
                    <a:pt x="14" y="3"/>
                    <a:pt x="10" y="1"/>
                    <a:pt x="7" y="0"/>
                  </a:cubicBezTo>
                  <a:cubicBezTo>
                    <a:pt x="0" y="26"/>
                    <a:pt x="0" y="26"/>
                    <a:pt x="0" y="26"/>
                  </a:cubicBezTo>
                  <a:cubicBezTo>
                    <a:pt x="1" y="26"/>
                    <a:pt x="3" y="27"/>
                    <a:pt x="4" y="28"/>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srgbClr val="3F3F3F"/>
                </a:solidFill>
                <a:cs typeface="+mn-ea"/>
                <a:sym typeface="+mn-lt"/>
              </a:endParaRPr>
            </a:p>
          </p:txBody>
        </p:sp>
      </p:grpSp>
      <p:sp>
        <p:nvSpPr>
          <p:cNvPr id="2" name="文本框 1"/>
          <p:cNvSpPr txBox="1"/>
          <p:nvPr/>
        </p:nvSpPr>
        <p:spPr>
          <a:xfrm>
            <a:off x="533381" y="1198486"/>
            <a:ext cx="2767429" cy="646331"/>
          </a:xfrm>
          <a:prstGeom prst="rect">
            <a:avLst/>
          </a:prstGeom>
          <a:noFill/>
        </p:spPr>
        <p:txBody>
          <a:bodyPr wrap="square" rtlCol="0">
            <a:spAutoFit/>
          </a:bodyPr>
          <a:lstStyle/>
          <a:p>
            <a:r>
              <a:rPr lang="zh-CN" altLang="en-US" dirty="0">
                <a:solidFill>
                  <a:schemeClr val="bg1"/>
                </a:solidFill>
              </a:rPr>
              <a:t>我们通过关键词尝试对新闻进行简单的情感分析</a:t>
            </a:r>
            <a:endParaRPr lang="zh-CN" altLang="en-US" dirty="0">
              <a:solidFill>
                <a:schemeClr val="bg1"/>
              </a:solidFill>
            </a:endParaRPr>
          </a:p>
        </p:txBody>
      </p:sp>
      <p:pic>
        <p:nvPicPr>
          <p:cNvPr id="41" name="图片 40"/>
          <p:cNvPicPr>
            <a:picLocks noChangeAspect="1"/>
          </p:cNvPicPr>
          <p:nvPr/>
        </p:nvPicPr>
        <p:blipFill>
          <a:blip r:embed="rId1"/>
          <a:stretch>
            <a:fillRect/>
          </a:stretch>
        </p:blipFill>
        <p:spPr>
          <a:xfrm>
            <a:off x="159122" y="1927249"/>
            <a:ext cx="4183743" cy="388654"/>
          </a:xfrm>
          <a:prstGeom prst="rect">
            <a:avLst/>
          </a:prstGeom>
        </p:spPr>
      </p:pic>
      <p:pic>
        <p:nvPicPr>
          <p:cNvPr id="42" name="图片 41" descr="积极消极饼状图"/>
          <p:cNvPicPr>
            <a:picLocks noChangeAspect="1"/>
          </p:cNvPicPr>
          <p:nvPr/>
        </p:nvPicPr>
        <p:blipFill>
          <a:blip r:embed="rId2"/>
          <a:stretch>
            <a:fillRect/>
          </a:stretch>
        </p:blipFill>
        <p:spPr>
          <a:xfrm>
            <a:off x="-796606" y="1480379"/>
            <a:ext cx="5273040" cy="3954780"/>
          </a:xfrm>
          <a:prstGeom prst="rect">
            <a:avLst/>
          </a:prstGeom>
        </p:spPr>
      </p:pic>
      <p:pic>
        <p:nvPicPr>
          <p:cNvPr id="43" name="图片 42" descr="情感分直方图板块"/>
          <p:cNvPicPr>
            <a:picLocks noChangeAspect="1"/>
          </p:cNvPicPr>
          <p:nvPr/>
        </p:nvPicPr>
        <p:blipFill>
          <a:blip r:embed="rId3"/>
          <a:stretch>
            <a:fillRect/>
          </a:stretch>
        </p:blipFill>
        <p:spPr>
          <a:xfrm>
            <a:off x="6811877" y="1290196"/>
            <a:ext cx="5779135" cy="433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4096504" y="432139"/>
            <a:ext cx="400002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dirty="0">
                <a:solidFill>
                  <a:schemeClr val="bg1"/>
                </a:solidFill>
              </a:rPr>
              <a:t>初步的</a:t>
            </a:r>
            <a:r>
              <a:rPr lang="zh-CN" altLang="zh-CN" dirty="0">
                <a:solidFill>
                  <a:schemeClr val="bg1"/>
                </a:solidFill>
              </a:rPr>
              <a:t>数据可视化</a:t>
            </a:r>
            <a:endParaRPr lang="zh-CN" altLang="zh-CN" dirty="0">
              <a:solidFill>
                <a:schemeClr val="bg1"/>
              </a:solidFill>
            </a:endParaRPr>
          </a:p>
        </p:txBody>
      </p:sp>
      <p:pic>
        <p:nvPicPr>
          <p:cNvPr id="30" name="图片 29" descr="银行板块"/>
          <p:cNvPicPr>
            <a:picLocks noChangeAspect="1"/>
          </p:cNvPicPr>
          <p:nvPr/>
        </p:nvPicPr>
        <p:blipFill>
          <a:blip r:embed="rId1"/>
          <a:stretch>
            <a:fillRect/>
          </a:stretch>
        </p:blipFill>
        <p:spPr>
          <a:xfrm>
            <a:off x="224790" y="3565525"/>
            <a:ext cx="11764645" cy="2276475"/>
          </a:xfrm>
          <a:prstGeom prst="rect">
            <a:avLst/>
          </a:prstGeom>
        </p:spPr>
      </p:pic>
      <p:pic>
        <p:nvPicPr>
          <p:cNvPr id="31" name="图片 30" descr="房地产开发板块"/>
          <p:cNvPicPr>
            <a:picLocks noChangeAspect="1"/>
          </p:cNvPicPr>
          <p:nvPr/>
        </p:nvPicPr>
        <p:blipFill>
          <a:blip r:embed="rId2"/>
          <a:stretch>
            <a:fillRect/>
          </a:stretch>
        </p:blipFill>
        <p:spPr>
          <a:xfrm>
            <a:off x="224790" y="1558925"/>
            <a:ext cx="11765280" cy="2277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82114" y="1972131"/>
            <a:ext cx="6112041" cy="291373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259"/>
          <p:cNvSpPr>
            <a:spLocks noChangeArrowheads="1"/>
          </p:cNvSpPr>
          <p:nvPr/>
        </p:nvSpPr>
        <p:spPr bwMode="auto">
          <a:xfrm>
            <a:off x="5213681" y="2762707"/>
            <a:ext cx="4048905"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sz="7200" dirty="0"/>
              <a:t>数据分析</a:t>
            </a:r>
            <a:endParaRPr lang="en-US" altLang="zh-CN" sz="7200" dirty="0">
              <a:solidFill>
                <a:srgbClr val="333F50"/>
              </a:solidFill>
              <a:latin typeface="+mn-lt"/>
              <a:ea typeface="+mn-ea"/>
              <a:cs typeface="+mn-ea"/>
              <a:sym typeface="+mn-lt"/>
            </a:endParaRPr>
          </a:p>
        </p:txBody>
      </p:sp>
      <p:sp>
        <p:nvSpPr>
          <p:cNvPr id="16" name="矩形 15"/>
          <p:cNvSpPr/>
          <p:nvPr/>
        </p:nvSpPr>
        <p:spPr>
          <a:xfrm>
            <a:off x="1743709" y="1972131"/>
            <a:ext cx="2090354" cy="29137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259"/>
          <p:cNvSpPr>
            <a:spLocks noChangeArrowheads="1"/>
          </p:cNvSpPr>
          <p:nvPr/>
        </p:nvSpPr>
        <p:spPr bwMode="auto">
          <a:xfrm>
            <a:off x="2228275" y="1851773"/>
            <a:ext cx="1121221"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spcBef>
                <a:spcPct val="20000"/>
              </a:spcBef>
              <a:buFont typeface="Arial" panose="020B0604020202020204" pitchFamily="34" charset="0"/>
              <a:buNone/>
            </a:pPr>
            <a:r>
              <a:rPr lang="en-US" altLang="zh-CN" sz="16600" dirty="0">
                <a:solidFill>
                  <a:schemeClr val="bg1"/>
                </a:solidFill>
                <a:latin typeface="Agency FB" panose="020B0503020202020204" pitchFamily="34" charset="0"/>
                <a:cs typeface="+mn-ea"/>
                <a:sym typeface="+mn-lt"/>
              </a:rPr>
              <a:t>3</a:t>
            </a:r>
            <a:endParaRPr lang="en-US" altLang="zh-CN" sz="16600" dirty="0">
              <a:solidFill>
                <a:schemeClr val="bg1"/>
              </a:solidFill>
              <a:latin typeface="Agency FB" panose="020B0503020202020204" pitchFamily="34"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5"/>
                                        </p:tgtEl>
                                        <p:attrNameLst>
                                          <p:attrName>ppt_y</p:attrName>
                                        </p:attrNameLst>
                                      </p:cBhvr>
                                      <p:tavLst>
                                        <p:tav tm="0">
                                          <p:val>
                                            <p:strVal val="#ppt_y"/>
                                          </p:val>
                                        </p:tav>
                                        <p:tav tm="100000">
                                          <p:val>
                                            <p:strVal val="#ppt_y"/>
                                          </p:val>
                                        </p:tav>
                                      </p:tavLst>
                                    </p:anim>
                                    <p:anim calcmode="lin" valueType="num">
                                      <p:cBhvr>
                                        <p:cTn id="2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bldLvl="0"/>
      <p:bldP spid="16"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308" y="31931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59"/>
          <p:cNvSpPr>
            <a:spLocks noChangeArrowheads="1"/>
          </p:cNvSpPr>
          <p:nvPr/>
        </p:nvSpPr>
        <p:spPr bwMode="auto">
          <a:xfrm>
            <a:off x="4319041" y="557733"/>
            <a:ext cx="437289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dirty="0">
                <a:solidFill>
                  <a:srgbClr val="333F50"/>
                </a:solidFill>
                <a:latin typeface="+mn-lt"/>
                <a:ea typeface="+mn-ea"/>
                <a:cs typeface="+mn-ea"/>
                <a:sym typeface="+mn-lt"/>
              </a:rPr>
              <a:t>数据分析</a:t>
            </a:r>
            <a:r>
              <a:rPr lang="en-US" altLang="zh-CN" dirty="0">
                <a:solidFill>
                  <a:srgbClr val="333F50"/>
                </a:solidFill>
                <a:latin typeface="+mn-lt"/>
                <a:ea typeface="+mn-ea"/>
                <a:cs typeface="+mn-ea"/>
                <a:sym typeface="+mn-lt"/>
              </a:rPr>
              <a:t>/</a:t>
            </a:r>
            <a:r>
              <a:rPr lang="zh-CN" altLang="en-US" dirty="0">
                <a:solidFill>
                  <a:srgbClr val="333F50"/>
                </a:solidFill>
                <a:latin typeface="+mn-lt"/>
                <a:ea typeface="+mn-ea"/>
                <a:cs typeface="+mn-ea"/>
                <a:sym typeface="+mn-lt"/>
              </a:rPr>
              <a:t>挖掘方法</a:t>
            </a:r>
            <a:endParaRPr lang="en-US" altLang="zh-CN" dirty="0">
              <a:solidFill>
                <a:srgbClr val="333F50"/>
              </a:solidFill>
              <a:latin typeface="+mn-lt"/>
              <a:ea typeface="+mn-ea"/>
              <a:cs typeface="+mn-ea"/>
              <a:sym typeface="+mn-lt"/>
            </a:endParaRPr>
          </a:p>
        </p:txBody>
      </p:sp>
      <p:sp>
        <p:nvSpPr>
          <p:cNvPr id="5" name="文本框 4"/>
          <p:cNvSpPr txBox="1"/>
          <p:nvPr/>
        </p:nvSpPr>
        <p:spPr>
          <a:xfrm>
            <a:off x="2792730" y="1623695"/>
            <a:ext cx="6606540" cy="645160"/>
          </a:xfrm>
          <a:prstGeom prst="rect">
            <a:avLst/>
          </a:prstGeom>
          <a:noFill/>
        </p:spPr>
        <p:txBody>
          <a:bodyPr wrap="square" rtlCol="0">
            <a:spAutoFit/>
          </a:bodyPr>
          <a:p>
            <a:r>
              <a:rPr lang="zh-CN" altLang="en-US"/>
              <a:t>在建立模型之前，我们对数据贴标签。这里我们使用了三个自己创建的分类语料</a:t>
            </a:r>
            <a:r>
              <a:rPr lang="zh-CN" altLang="en-US"/>
              <a:t>库：：白酒.txt、房地产开发.txt、银行.txt。</a:t>
            </a:r>
            <a:endParaRPr lang="zh-CN" altLang="en-US"/>
          </a:p>
        </p:txBody>
      </p:sp>
      <p:pic>
        <p:nvPicPr>
          <p:cNvPr id="7" name="图片 6"/>
          <p:cNvPicPr>
            <a:picLocks noChangeAspect="1"/>
          </p:cNvPicPr>
          <p:nvPr/>
        </p:nvPicPr>
        <p:blipFill>
          <a:blip r:embed="rId1"/>
          <a:stretch>
            <a:fillRect/>
          </a:stretch>
        </p:blipFill>
        <p:spPr>
          <a:xfrm>
            <a:off x="1146175" y="610235"/>
            <a:ext cx="2435225" cy="5807075"/>
          </a:xfrm>
          <a:prstGeom prst="rect">
            <a:avLst/>
          </a:prstGeom>
          <a:noFill/>
          <a:ln>
            <a:noFill/>
          </a:ln>
        </p:spPr>
      </p:pic>
      <p:pic>
        <p:nvPicPr>
          <p:cNvPr id="8" name="图片 7"/>
          <p:cNvPicPr>
            <a:picLocks noChangeAspect="1"/>
          </p:cNvPicPr>
          <p:nvPr/>
        </p:nvPicPr>
        <p:blipFill>
          <a:blip r:embed="rId2"/>
          <a:stretch>
            <a:fillRect/>
          </a:stretch>
        </p:blipFill>
        <p:spPr>
          <a:xfrm>
            <a:off x="4040505" y="1254125"/>
            <a:ext cx="4930775" cy="5102225"/>
          </a:xfrm>
          <a:prstGeom prst="rect">
            <a:avLst/>
          </a:prstGeom>
        </p:spPr>
      </p:pic>
      <p:pic>
        <p:nvPicPr>
          <p:cNvPr id="10" name="图片 9"/>
          <p:cNvPicPr>
            <a:picLocks noChangeAspect="1"/>
          </p:cNvPicPr>
          <p:nvPr/>
        </p:nvPicPr>
        <p:blipFill>
          <a:blip r:embed="rId3"/>
          <a:stretch>
            <a:fillRect/>
          </a:stretch>
        </p:blipFill>
        <p:spPr>
          <a:xfrm>
            <a:off x="1186180" y="556260"/>
            <a:ext cx="9818370" cy="5861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308" y="344079"/>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在对新闻内容正负相关贴标签的时候，我想过很多计算公式用来对其进行量化，</a:t>
            </a:r>
            <a:endParaRPr lang="zh-CN" altLang="en-US">
              <a:cs typeface="+mn-ea"/>
              <a:sym typeface="+mn-lt"/>
            </a:endParaRPr>
          </a:p>
          <a:p>
            <a:pPr algn="ctr"/>
            <a:r>
              <a:rPr lang="zh-CN" altLang="en-US">
                <a:cs typeface="+mn-ea"/>
                <a:sym typeface="+mn-lt"/>
              </a:rPr>
              <a:t>比如说：</a:t>
            </a:r>
            <a:endParaRPr lang="zh-CN" altLang="en-US">
              <a:cs typeface="+mn-ea"/>
              <a:sym typeface="+mn-lt"/>
            </a:endParaRPr>
          </a:p>
          <a:p>
            <a:pPr algn="ctr"/>
            <a:r>
              <a:rPr lang="zh-CN" altLang="en-US">
                <a:cs typeface="+mn-ea"/>
                <a:sym typeface="+mn-lt"/>
              </a:rPr>
              <a:t>方法1—平均斜率法  </a:t>
            </a:r>
            <a:endParaRPr lang="zh-CN" altLang="en-US">
              <a:cs typeface="+mn-ea"/>
              <a:sym typeface="+mn-lt"/>
            </a:endParaRPr>
          </a:p>
          <a:p>
            <a:pPr algn="ctr"/>
            <a:endParaRPr lang="zh-CN" altLang="en-US">
              <a:cs typeface="+mn-ea"/>
              <a:sym typeface="+mn-lt"/>
            </a:endParaRPr>
          </a:p>
          <a:p>
            <a:pPr algn="ctr"/>
            <a:r>
              <a:rPr lang="zh-CN" altLang="en-US">
                <a:cs typeface="+mn-ea"/>
                <a:sym typeface="+mn-lt"/>
              </a:rPr>
              <a:t>方法2—分时比例算法  </a:t>
            </a:r>
            <a:endParaRPr lang="zh-CN" altLang="en-US">
              <a:cs typeface="+mn-ea"/>
              <a:sym typeface="+mn-lt"/>
            </a:endParaRPr>
          </a:p>
          <a:p>
            <a:pPr algn="ctr"/>
            <a:endParaRPr lang="zh-CN" altLang="en-US">
              <a:cs typeface="+mn-ea"/>
              <a:sym typeface="+mn-lt"/>
            </a:endParaRPr>
          </a:p>
          <a:p>
            <a:pPr algn="ctr"/>
            <a:endParaRPr lang="zh-CN" altLang="en-US">
              <a:cs typeface="+mn-ea"/>
              <a:sym typeface="+mn-lt"/>
            </a:endParaRPr>
          </a:p>
          <a:p>
            <a:pPr algn="ctr"/>
            <a:r>
              <a:rPr lang="zh-CN" altLang="en-US">
                <a:cs typeface="+mn-ea"/>
                <a:sym typeface="+mn-lt"/>
              </a:rPr>
              <a:t>方法3—分日权重法  </a:t>
            </a:r>
            <a:endParaRPr lang="zh-CN" altLang="en-US">
              <a:cs typeface="+mn-ea"/>
              <a:sym typeface="+mn-lt"/>
            </a:endParaRPr>
          </a:p>
        </p:txBody>
      </p:sp>
      <p:grpSp>
        <p:nvGrpSpPr>
          <p:cNvPr id="13" name="Group 30"/>
          <p:cNvGrpSpPr/>
          <p:nvPr/>
        </p:nvGrpSpPr>
        <p:grpSpPr>
          <a:xfrm>
            <a:off x="6829946" y="3216619"/>
            <a:ext cx="635120" cy="529618"/>
            <a:chOff x="10987088" y="1993900"/>
            <a:chExt cx="477837" cy="398463"/>
          </a:xfrm>
          <a:solidFill>
            <a:schemeClr val="bg1"/>
          </a:solidFill>
        </p:grpSpPr>
        <p:sp>
          <p:nvSpPr>
            <p:cNvPr id="14"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5"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16" name="Group 33"/>
          <p:cNvGrpSpPr/>
          <p:nvPr/>
        </p:nvGrpSpPr>
        <p:grpSpPr>
          <a:xfrm>
            <a:off x="4535545" y="3210288"/>
            <a:ext cx="616130" cy="542280"/>
            <a:chOff x="10059988" y="2759075"/>
            <a:chExt cx="463550" cy="407988"/>
          </a:xfrm>
          <a:solidFill>
            <a:schemeClr val="bg1"/>
          </a:solidFill>
        </p:grpSpPr>
        <p:sp>
          <p:nvSpPr>
            <p:cNvPr id="17"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8"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9"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0"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21" name="Group 38"/>
          <p:cNvGrpSpPr/>
          <p:nvPr/>
        </p:nvGrpSpPr>
        <p:grpSpPr>
          <a:xfrm>
            <a:off x="9155998" y="3189189"/>
            <a:ext cx="590808" cy="584478"/>
            <a:chOff x="2587625" y="4291013"/>
            <a:chExt cx="444500" cy="439738"/>
          </a:xfrm>
          <a:solidFill>
            <a:schemeClr val="bg1"/>
          </a:solidFill>
        </p:grpSpPr>
        <p:sp>
          <p:nvSpPr>
            <p:cNvPr id="22"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3"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4"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5"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6"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7"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5" name="文本框 4"/>
          <p:cNvSpPr txBox="1"/>
          <p:nvPr/>
        </p:nvSpPr>
        <p:spPr>
          <a:xfrm>
            <a:off x="3390265" y="654050"/>
            <a:ext cx="5647690" cy="583565"/>
          </a:xfrm>
          <a:prstGeom prst="rect">
            <a:avLst/>
          </a:prstGeom>
          <a:noFill/>
        </p:spPr>
        <p:txBody>
          <a:bodyPr wrap="square" rtlCol="0">
            <a:spAutoFit/>
          </a:bodyPr>
          <a:p>
            <a:r>
              <a:rPr lang="zh-CN" altLang="en-US" sz="3200" dirty="0">
                <a:solidFill>
                  <a:srgbClr val="333F50"/>
                </a:solidFill>
                <a:cs typeface="+mn-ea"/>
              </a:rPr>
              <a:t>对新闻内容正负相关贴标签</a:t>
            </a:r>
            <a:endParaRPr lang="zh-CN" altLang="en-US" sz="3200" dirty="0">
              <a:solidFill>
                <a:srgbClr val="333F50"/>
              </a:solidFill>
              <a:cs typeface="+mn-ea"/>
            </a:endParaRPr>
          </a:p>
        </p:txBody>
      </p:sp>
      <p:pic>
        <p:nvPicPr>
          <p:cNvPr id="12" name="图片 3"/>
          <p:cNvPicPr>
            <a:picLocks noChangeAspect="1"/>
          </p:cNvPicPr>
          <p:nvPr/>
        </p:nvPicPr>
        <p:blipFill>
          <a:blip r:embed="rId1"/>
          <a:stretch>
            <a:fillRect/>
          </a:stretch>
        </p:blipFill>
        <p:spPr>
          <a:xfrm>
            <a:off x="4992370" y="2902585"/>
            <a:ext cx="4861560" cy="2339340"/>
          </a:xfrm>
          <a:prstGeom prst="rect">
            <a:avLst/>
          </a:prstGeom>
          <a:noFill/>
          <a:ln>
            <a:noFill/>
          </a:ln>
        </p:spPr>
      </p:pic>
      <p:sp>
        <p:nvSpPr>
          <p:cNvPr id="9" name="文本框 8"/>
          <p:cNvSpPr txBox="1"/>
          <p:nvPr/>
        </p:nvSpPr>
        <p:spPr>
          <a:xfrm>
            <a:off x="2344420" y="1690370"/>
            <a:ext cx="6878955" cy="3476625"/>
          </a:xfrm>
          <a:prstGeom prst="rect">
            <a:avLst/>
          </a:prstGeom>
          <a:noFill/>
        </p:spPr>
        <p:txBody>
          <a:bodyPr wrap="square" rtlCol="0">
            <a:spAutoFit/>
          </a:bodyPr>
          <a:p>
            <a:r>
              <a:rPr lang="zh-CN" altLang="en-US" sz="2000"/>
              <a:t>前面我们使用</a:t>
            </a:r>
            <a:r>
              <a:rPr lang="en-US" altLang="zh-CN" sz="2000"/>
              <a:t>snownlp</a:t>
            </a:r>
            <a:r>
              <a:rPr lang="zh-CN" altLang="en-US" sz="2000"/>
              <a:t>库对新闻内容进行了简单的情感分析，但是结果并没有准确！在对新闻内容正负相关贴标签的时候，我们想过很多计算公式用来对其进行量化，提高标签的准确性！！！（这里的算法是我们自主设计</a:t>
            </a:r>
            <a:r>
              <a:rPr lang="zh-CN" altLang="en-US" sz="2000"/>
              <a:t>的）</a:t>
            </a:r>
            <a:endParaRPr lang="zh-CN" altLang="en-US" sz="2000"/>
          </a:p>
          <a:p>
            <a:r>
              <a:rPr lang="zh-CN" altLang="en-US" sz="2000"/>
              <a:t>比如说：</a:t>
            </a:r>
            <a:endParaRPr lang="zh-CN" altLang="en-US" sz="2000"/>
          </a:p>
          <a:p>
            <a:r>
              <a:rPr lang="zh-CN" altLang="en-US" sz="2000"/>
              <a:t>方法1—平均斜率法  </a:t>
            </a:r>
            <a:endParaRPr lang="zh-CN" altLang="en-US" sz="2000"/>
          </a:p>
          <a:p>
            <a:endParaRPr lang="zh-CN" altLang="en-US" sz="2000"/>
          </a:p>
          <a:p>
            <a:r>
              <a:rPr lang="zh-CN" altLang="en-US" sz="2000"/>
              <a:t>方法2—分时比例算法  </a:t>
            </a:r>
            <a:endParaRPr lang="zh-CN" altLang="en-US" sz="2000"/>
          </a:p>
          <a:p>
            <a:endParaRPr lang="zh-CN" altLang="en-US" sz="2000"/>
          </a:p>
          <a:p>
            <a:endParaRPr lang="zh-CN" altLang="en-US" sz="2000"/>
          </a:p>
          <a:p>
            <a:r>
              <a:rPr lang="zh-CN" altLang="en-US" sz="2000"/>
              <a:t>方法3—分日权重法  </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943" y="31931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Group 30"/>
          <p:cNvGrpSpPr/>
          <p:nvPr/>
        </p:nvGrpSpPr>
        <p:grpSpPr>
          <a:xfrm>
            <a:off x="6829946" y="3216619"/>
            <a:ext cx="635120" cy="529618"/>
            <a:chOff x="10987088" y="1993900"/>
            <a:chExt cx="477837" cy="398463"/>
          </a:xfrm>
          <a:solidFill>
            <a:schemeClr val="bg1"/>
          </a:solidFill>
        </p:grpSpPr>
        <p:sp>
          <p:nvSpPr>
            <p:cNvPr id="14"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5"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16" name="Group 33"/>
          <p:cNvGrpSpPr/>
          <p:nvPr/>
        </p:nvGrpSpPr>
        <p:grpSpPr>
          <a:xfrm>
            <a:off x="4535545" y="3210288"/>
            <a:ext cx="616130" cy="542280"/>
            <a:chOff x="10059988" y="2759075"/>
            <a:chExt cx="463550" cy="407988"/>
          </a:xfrm>
          <a:solidFill>
            <a:schemeClr val="bg1"/>
          </a:solidFill>
        </p:grpSpPr>
        <p:sp>
          <p:nvSpPr>
            <p:cNvPr id="17"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8"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9"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0"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21" name="Group 38"/>
          <p:cNvGrpSpPr/>
          <p:nvPr/>
        </p:nvGrpSpPr>
        <p:grpSpPr>
          <a:xfrm>
            <a:off x="9155998" y="3189189"/>
            <a:ext cx="590808" cy="584478"/>
            <a:chOff x="2587625" y="4291013"/>
            <a:chExt cx="444500" cy="439738"/>
          </a:xfrm>
          <a:solidFill>
            <a:schemeClr val="bg1"/>
          </a:solidFill>
        </p:grpSpPr>
        <p:sp>
          <p:nvSpPr>
            <p:cNvPr id="22"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3"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4"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5"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6"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7"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28" name="Group 45"/>
          <p:cNvGrpSpPr/>
          <p:nvPr/>
        </p:nvGrpSpPr>
        <p:grpSpPr>
          <a:xfrm>
            <a:off x="2300764" y="3129957"/>
            <a:ext cx="477900" cy="702942"/>
            <a:chOff x="9209088" y="5059363"/>
            <a:chExt cx="300038" cy="441324"/>
          </a:xfrm>
          <a:solidFill>
            <a:schemeClr val="bg1"/>
          </a:solidFill>
        </p:grpSpPr>
        <p:sp>
          <p:nvSpPr>
            <p:cNvPr id="29"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0"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1"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2"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3"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4"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43" name="文本框 42"/>
          <p:cNvSpPr txBox="1"/>
          <p:nvPr/>
        </p:nvSpPr>
        <p:spPr>
          <a:xfrm>
            <a:off x="713782" y="518046"/>
            <a:ext cx="6486475" cy="646331"/>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在对新闻内容正负相关贴标签的时候，</a:t>
            </a:r>
            <a:r>
              <a:rPr lang="zh-CN" altLang="en-US" kern="100" dirty="0">
                <a:latin typeface="Calibri" panose="020F0502020204030204" pitchFamily="34" charset="0"/>
                <a:ea typeface="宋体" panose="02010600030101010101" pitchFamily="2" charset="-122"/>
                <a:cs typeface="Times New Roman" panose="02020603050405020304" pitchFamily="18" charset="0"/>
              </a:rPr>
              <a:t>我们</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选择了分日权重法，因为它浅显易懂而且效果非常可观！</a:t>
            </a:r>
            <a:endParaRPr lang="zh-CN" altLang="en-US" dirty="0"/>
          </a:p>
        </p:txBody>
      </p:sp>
      <p:pic>
        <p:nvPicPr>
          <p:cNvPr id="44" name="图片 43" descr="白酒板块">
            <a:hlinkClick r:id="rId1" action="ppaction://hlinkfile"/>
          </p:cNvPr>
          <p:cNvPicPr>
            <a:picLocks noChangeAspect="1"/>
          </p:cNvPicPr>
          <p:nvPr/>
        </p:nvPicPr>
        <p:blipFill>
          <a:blip r:embed="rId2"/>
          <a:stretch>
            <a:fillRect/>
          </a:stretch>
        </p:blipFill>
        <p:spPr>
          <a:xfrm>
            <a:off x="311090" y="1298576"/>
            <a:ext cx="11569819" cy="2240634"/>
          </a:xfrm>
          <a:prstGeom prst="rect">
            <a:avLst/>
          </a:prstGeom>
        </p:spPr>
      </p:pic>
      <p:sp>
        <p:nvSpPr>
          <p:cNvPr id="4" name="文本框 3"/>
          <p:cNvSpPr txBox="1"/>
          <p:nvPr/>
        </p:nvSpPr>
        <p:spPr>
          <a:xfrm>
            <a:off x="713782" y="3711954"/>
            <a:ext cx="4625266" cy="646331"/>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红点代表该新闻为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positive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（积极正相关）</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绿点代表该新闻为</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negitive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（消极负相关）</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943" y="31931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Group 30"/>
          <p:cNvGrpSpPr/>
          <p:nvPr/>
        </p:nvGrpSpPr>
        <p:grpSpPr>
          <a:xfrm>
            <a:off x="6829946" y="3216619"/>
            <a:ext cx="635120" cy="529618"/>
            <a:chOff x="10987088" y="1993900"/>
            <a:chExt cx="477837" cy="398463"/>
          </a:xfrm>
          <a:solidFill>
            <a:schemeClr val="bg1"/>
          </a:solidFill>
        </p:grpSpPr>
        <p:sp>
          <p:nvSpPr>
            <p:cNvPr id="14"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5"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16" name="Group 33"/>
          <p:cNvGrpSpPr/>
          <p:nvPr/>
        </p:nvGrpSpPr>
        <p:grpSpPr>
          <a:xfrm>
            <a:off x="4535545" y="3210288"/>
            <a:ext cx="616130" cy="542280"/>
            <a:chOff x="10059988" y="2759075"/>
            <a:chExt cx="463550" cy="407988"/>
          </a:xfrm>
          <a:solidFill>
            <a:schemeClr val="bg1"/>
          </a:solidFill>
        </p:grpSpPr>
        <p:sp>
          <p:nvSpPr>
            <p:cNvPr id="17"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8"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9"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0"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21" name="Group 38"/>
          <p:cNvGrpSpPr/>
          <p:nvPr/>
        </p:nvGrpSpPr>
        <p:grpSpPr>
          <a:xfrm>
            <a:off x="9155998" y="3189189"/>
            <a:ext cx="590808" cy="584478"/>
            <a:chOff x="2587625" y="4291013"/>
            <a:chExt cx="444500" cy="439738"/>
          </a:xfrm>
          <a:solidFill>
            <a:schemeClr val="bg1"/>
          </a:solidFill>
        </p:grpSpPr>
        <p:sp>
          <p:nvSpPr>
            <p:cNvPr id="22"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3"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4"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5"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6"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7"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28" name="Group 45"/>
          <p:cNvGrpSpPr/>
          <p:nvPr/>
        </p:nvGrpSpPr>
        <p:grpSpPr>
          <a:xfrm>
            <a:off x="2300764" y="3129957"/>
            <a:ext cx="477900" cy="702942"/>
            <a:chOff x="9209088" y="5059363"/>
            <a:chExt cx="300038" cy="441324"/>
          </a:xfrm>
          <a:solidFill>
            <a:schemeClr val="bg1"/>
          </a:solidFill>
        </p:grpSpPr>
        <p:sp>
          <p:nvSpPr>
            <p:cNvPr id="29"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0"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1"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2"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3"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34"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pic>
        <p:nvPicPr>
          <p:cNvPr id="5" name="图片 4" descr="房地产开发板块"/>
          <p:cNvPicPr>
            <a:picLocks noChangeAspect="1"/>
          </p:cNvPicPr>
          <p:nvPr/>
        </p:nvPicPr>
        <p:blipFill>
          <a:blip r:embed="rId1"/>
          <a:stretch>
            <a:fillRect/>
          </a:stretch>
        </p:blipFill>
        <p:spPr>
          <a:xfrm>
            <a:off x="450215" y="2450465"/>
            <a:ext cx="11291570" cy="2185035"/>
          </a:xfrm>
          <a:prstGeom prst="rect">
            <a:avLst/>
          </a:prstGeom>
        </p:spPr>
      </p:pic>
      <p:pic>
        <p:nvPicPr>
          <p:cNvPr id="6" name="图片 5" descr="银行板块"/>
          <p:cNvPicPr>
            <a:picLocks noChangeAspect="1"/>
          </p:cNvPicPr>
          <p:nvPr/>
        </p:nvPicPr>
        <p:blipFill>
          <a:blip r:embed="rId2"/>
          <a:stretch>
            <a:fillRect/>
          </a:stretch>
        </p:blipFill>
        <p:spPr>
          <a:xfrm>
            <a:off x="419100" y="4629150"/>
            <a:ext cx="11322685" cy="2191385"/>
          </a:xfrm>
          <a:prstGeom prst="rect">
            <a:avLst/>
          </a:prstGeom>
        </p:spPr>
      </p:pic>
      <p:pic>
        <p:nvPicPr>
          <p:cNvPr id="44" name="图片 43" descr="白酒板块">
            <a:hlinkClick r:id="rId3" action="ppaction://hlinkfile"/>
          </p:cNvPr>
          <p:cNvPicPr>
            <a:picLocks noChangeAspect="1"/>
          </p:cNvPicPr>
          <p:nvPr/>
        </p:nvPicPr>
        <p:blipFill>
          <a:blip r:embed="rId4"/>
          <a:stretch>
            <a:fillRect/>
          </a:stretch>
        </p:blipFill>
        <p:spPr>
          <a:xfrm>
            <a:off x="499110" y="319405"/>
            <a:ext cx="11194415" cy="2168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943" y="349005"/>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703168" y="692459"/>
            <a:ext cx="5655075" cy="1200329"/>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标签贴好后我们还需要对新闻内容做两个处理：一是对新闻内容进行分割，将每一个新闻分割成多个由列表储存的词语；二是对词语列表转换为向量格式，模型无法对文字进行分析，所以我们把中文转换成数字</a:t>
            </a:r>
            <a:endParaRPr lang="zh-CN" altLang="en-US" dirty="0"/>
          </a:p>
        </p:txBody>
      </p:sp>
      <p:pic>
        <p:nvPicPr>
          <p:cNvPr id="31" name="图片 30"/>
          <p:cNvPicPr>
            <a:picLocks noChangeAspect="1"/>
          </p:cNvPicPr>
          <p:nvPr/>
        </p:nvPicPr>
        <p:blipFill>
          <a:blip r:embed="rId1"/>
          <a:stretch>
            <a:fillRect/>
          </a:stretch>
        </p:blipFill>
        <p:spPr>
          <a:xfrm>
            <a:off x="449943" y="1892788"/>
            <a:ext cx="10661304" cy="4732430"/>
          </a:xfrm>
          <a:prstGeom prst="rect">
            <a:avLst/>
          </a:prstGeom>
        </p:spPr>
      </p:pic>
      <p:pic>
        <p:nvPicPr>
          <p:cNvPr id="32" name="图片 31"/>
          <p:cNvPicPr>
            <a:picLocks noChangeAspect="1"/>
          </p:cNvPicPr>
          <p:nvPr/>
        </p:nvPicPr>
        <p:blipFill>
          <a:blip r:embed="rId2"/>
          <a:stretch>
            <a:fillRect/>
          </a:stretch>
        </p:blipFill>
        <p:spPr>
          <a:xfrm>
            <a:off x="6933461" y="349005"/>
            <a:ext cx="2627789" cy="64071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8537" y="786064"/>
            <a:ext cx="9974926" cy="528587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38878" y="4244052"/>
            <a:ext cx="10314240" cy="1871718"/>
            <a:chOff x="-112295" y="3729630"/>
            <a:chExt cx="12400435" cy="3128370"/>
          </a:xfrm>
        </p:grpSpPr>
        <p:pic>
          <p:nvPicPr>
            <p:cNvPr id="22" name="图片 21"/>
            <p:cNvPicPr>
              <a:picLocks noChangeAspect="1"/>
            </p:cNvPicPr>
            <p:nvPr/>
          </p:nvPicPr>
          <p:blipFill rotWithShape="1">
            <a:blip r:embed="rId1" cstate="screen">
              <a:duotone>
                <a:prstClr val="black"/>
                <a:schemeClr val="accent5">
                  <a:tint val="45000"/>
                  <a:satMod val="400000"/>
                </a:schemeClr>
              </a:duotone>
            </a:blip>
            <a:srcRect/>
            <a:stretch>
              <a:fillRect/>
            </a:stretch>
          </p:blipFill>
          <p:spPr>
            <a:xfrm flipH="1">
              <a:off x="-112295" y="3729631"/>
              <a:ext cx="6594133" cy="3128369"/>
            </a:xfrm>
            <a:prstGeom prst="rect">
              <a:avLst/>
            </a:prstGeom>
          </p:spPr>
        </p:pic>
        <p:pic>
          <p:nvPicPr>
            <p:cNvPr id="11" name="图片 10"/>
            <p:cNvPicPr>
              <a:picLocks noChangeAspect="1"/>
            </p:cNvPicPr>
            <p:nvPr/>
          </p:nvPicPr>
          <p:blipFill rotWithShape="1">
            <a:blip r:embed="rId1" cstate="screen">
              <a:duotone>
                <a:prstClr val="black"/>
                <a:schemeClr val="accent5">
                  <a:tint val="45000"/>
                  <a:satMod val="400000"/>
                </a:schemeClr>
              </a:duotone>
            </a:blip>
            <a:srcRect/>
            <a:stretch>
              <a:fillRect/>
            </a:stretch>
          </p:blipFill>
          <p:spPr>
            <a:xfrm>
              <a:off x="5694007" y="3729630"/>
              <a:ext cx="6594133" cy="3128369"/>
            </a:xfrm>
            <a:prstGeom prst="rect">
              <a:avLst/>
            </a:prstGeom>
          </p:spPr>
        </p:pic>
      </p:grpSp>
      <p:sp>
        <p:nvSpPr>
          <p:cNvPr id="12" name="矩形 259"/>
          <p:cNvSpPr>
            <a:spLocks noChangeArrowheads="1"/>
          </p:cNvSpPr>
          <p:nvPr/>
        </p:nvSpPr>
        <p:spPr bwMode="auto">
          <a:xfrm>
            <a:off x="3736784" y="1151878"/>
            <a:ext cx="471843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5400" b="1" dirty="0">
                <a:solidFill>
                  <a:srgbClr val="333F50"/>
                </a:solidFill>
                <a:latin typeface="+mn-lt"/>
                <a:ea typeface="+mn-ea"/>
                <a:cs typeface="+mn-ea"/>
                <a:sym typeface="+mn-lt"/>
              </a:rPr>
              <a:t>目录</a:t>
            </a:r>
            <a:r>
              <a:rPr lang="en-US" altLang="zh-CN" sz="5400" b="1" dirty="0">
                <a:solidFill>
                  <a:srgbClr val="333F50"/>
                </a:solidFill>
                <a:latin typeface="+mn-lt"/>
                <a:ea typeface="+mn-ea"/>
                <a:cs typeface="+mn-ea"/>
                <a:sym typeface="+mn-lt"/>
              </a:rPr>
              <a:t>/content</a:t>
            </a:r>
            <a:endParaRPr lang="en-US" altLang="zh-CN" sz="5400" b="1" dirty="0">
              <a:solidFill>
                <a:srgbClr val="333F50"/>
              </a:solidFill>
              <a:latin typeface="+mn-lt"/>
              <a:ea typeface="+mn-ea"/>
              <a:cs typeface="+mn-ea"/>
              <a:sym typeface="+mn-lt"/>
            </a:endParaRPr>
          </a:p>
        </p:txBody>
      </p:sp>
      <p:sp>
        <p:nvSpPr>
          <p:cNvPr id="13" name="矩形 259"/>
          <p:cNvSpPr>
            <a:spLocks noChangeArrowheads="1"/>
          </p:cNvSpPr>
          <p:nvPr/>
        </p:nvSpPr>
        <p:spPr bwMode="auto">
          <a:xfrm>
            <a:off x="1706734" y="3427479"/>
            <a:ext cx="208556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dirty="0"/>
              <a:t>数据来源</a:t>
            </a:r>
            <a:r>
              <a:rPr lang="en-US" altLang="zh-CN" dirty="0"/>
              <a:t> </a:t>
            </a:r>
            <a:endParaRPr lang="en-US" altLang="zh-CN" b="1" dirty="0">
              <a:solidFill>
                <a:srgbClr val="333F50"/>
              </a:solidFill>
              <a:latin typeface="+mn-lt"/>
              <a:ea typeface="+mn-ea"/>
              <a:cs typeface="+mn-ea"/>
              <a:sym typeface="+mn-lt"/>
            </a:endParaRPr>
          </a:p>
        </p:txBody>
      </p:sp>
      <p:sp>
        <p:nvSpPr>
          <p:cNvPr id="25" name="矩形 259"/>
          <p:cNvSpPr>
            <a:spLocks noChangeArrowheads="1"/>
          </p:cNvSpPr>
          <p:nvPr/>
        </p:nvSpPr>
        <p:spPr bwMode="auto">
          <a:xfrm>
            <a:off x="3783827" y="3437369"/>
            <a:ext cx="208556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dirty="0"/>
              <a:t>数据预处理</a:t>
            </a:r>
            <a:endParaRPr lang="en-US" altLang="zh-CN" b="1" dirty="0">
              <a:solidFill>
                <a:srgbClr val="333F50"/>
              </a:solidFill>
              <a:latin typeface="+mn-lt"/>
              <a:ea typeface="+mn-ea"/>
              <a:cs typeface="+mn-ea"/>
              <a:sym typeface="+mn-lt"/>
            </a:endParaRPr>
          </a:p>
        </p:txBody>
      </p:sp>
      <p:sp>
        <p:nvSpPr>
          <p:cNvPr id="26" name="矩形 259"/>
          <p:cNvSpPr>
            <a:spLocks noChangeArrowheads="1"/>
          </p:cNvSpPr>
          <p:nvPr/>
        </p:nvSpPr>
        <p:spPr bwMode="auto">
          <a:xfrm>
            <a:off x="5949986" y="3416279"/>
            <a:ext cx="208556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dirty="0"/>
              <a:t>数据分析</a:t>
            </a:r>
            <a:endParaRPr lang="en-US" altLang="zh-CN" b="1" dirty="0">
              <a:solidFill>
                <a:srgbClr val="333F50"/>
              </a:solidFill>
              <a:latin typeface="+mn-lt"/>
              <a:ea typeface="+mn-ea"/>
              <a:cs typeface="+mn-ea"/>
              <a:sym typeface="+mn-lt"/>
            </a:endParaRPr>
          </a:p>
        </p:txBody>
      </p:sp>
      <p:sp>
        <p:nvSpPr>
          <p:cNvPr id="27" name="矩形 259"/>
          <p:cNvSpPr>
            <a:spLocks noChangeArrowheads="1"/>
          </p:cNvSpPr>
          <p:nvPr/>
        </p:nvSpPr>
        <p:spPr bwMode="auto">
          <a:xfrm>
            <a:off x="8011037" y="3410127"/>
            <a:ext cx="208556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dirty="0"/>
              <a:t>结论</a:t>
            </a:r>
            <a:endParaRPr lang="en-US" altLang="zh-CN" b="1" dirty="0">
              <a:solidFill>
                <a:srgbClr val="333F50"/>
              </a:solidFill>
              <a:latin typeface="+mn-lt"/>
              <a:ea typeface="+mn-ea"/>
              <a:cs typeface="+mn-ea"/>
              <a:sym typeface="+mn-lt"/>
            </a:endParaRPr>
          </a:p>
        </p:txBody>
      </p:sp>
      <p:sp>
        <p:nvSpPr>
          <p:cNvPr id="4" name="椭圆 3"/>
          <p:cNvSpPr/>
          <p:nvPr/>
        </p:nvSpPr>
        <p:spPr>
          <a:xfrm>
            <a:off x="2444718" y="2570024"/>
            <a:ext cx="609600" cy="609600"/>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28" name="椭圆 27"/>
          <p:cNvSpPr/>
          <p:nvPr/>
        </p:nvSpPr>
        <p:spPr>
          <a:xfrm>
            <a:off x="4521811" y="2586066"/>
            <a:ext cx="609600" cy="609600"/>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29" name="椭圆 28"/>
          <p:cNvSpPr/>
          <p:nvPr/>
        </p:nvSpPr>
        <p:spPr>
          <a:xfrm>
            <a:off x="6687970" y="2553982"/>
            <a:ext cx="609600" cy="609600"/>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sp>
        <p:nvSpPr>
          <p:cNvPr id="30" name="椭圆 29"/>
          <p:cNvSpPr/>
          <p:nvPr/>
        </p:nvSpPr>
        <p:spPr>
          <a:xfrm>
            <a:off x="8749021" y="2570024"/>
            <a:ext cx="609600" cy="609600"/>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sp>
        <p:nvSpPr>
          <p:cNvPr id="31" name="矩形 30"/>
          <p:cNvSpPr/>
          <p:nvPr/>
        </p:nvSpPr>
        <p:spPr>
          <a:xfrm>
            <a:off x="503234" y="324932"/>
            <a:ext cx="11185531" cy="62081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push dir="u"/>
  </p:transition>
  <p:timing>
    <p:tnLst>
      <p:par>
        <p:cTn id="1" dur="indefinite" restart="never" nodeType="tmRoot"/>
      </p:par>
    </p:tnLst>
    <p:bldLst>
      <p:bldP spid="3" grpId="0" animBg="1"/>
      <p:bldP spid="12" grpId="0" bldLvl="0"/>
      <p:bldP spid="13" grpId="0"/>
      <p:bldP spid="25" grpId="0"/>
      <p:bldP spid="26" grpId="0"/>
      <p:bldP spid="27"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479520" y="0"/>
            <a:ext cx="6712481" cy="6858000"/>
          </a:xfrm>
          <a:prstGeom prst="rect">
            <a:avLst/>
          </a:prstGeom>
          <a:noFill/>
          <a:ln>
            <a:noFill/>
          </a:ln>
        </p:spPr>
      </p:pic>
      <p:pic>
        <p:nvPicPr>
          <p:cNvPr id="7" name="图片 6"/>
          <p:cNvPicPr>
            <a:picLocks noChangeAspect="1"/>
          </p:cNvPicPr>
          <p:nvPr/>
        </p:nvPicPr>
        <p:blipFill>
          <a:blip r:embed="rId2"/>
          <a:stretch>
            <a:fillRect/>
          </a:stretch>
        </p:blipFill>
        <p:spPr>
          <a:xfrm>
            <a:off x="435006" y="3049970"/>
            <a:ext cx="7666384" cy="3208298"/>
          </a:xfrm>
          <a:prstGeom prst="rect">
            <a:avLst/>
          </a:prstGeom>
        </p:spPr>
      </p:pic>
      <p:sp>
        <p:nvSpPr>
          <p:cNvPr id="4" name="文本框 3"/>
          <p:cNvSpPr txBox="1"/>
          <p:nvPr/>
        </p:nvSpPr>
        <p:spPr>
          <a:xfrm>
            <a:off x="434975" y="188595"/>
            <a:ext cx="4951730" cy="2861310"/>
          </a:xfrm>
          <a:prstGeom prst="rect">
            <a:avLst/>
          </a:prstGeom>
          <a:noFill/>
        </p:spPr>
        <p:txBody>
          <a:bodyPr wrap="square" rtlCol="0">
            <a:spAutoFit/>
          </a:bodyPr>
          <a:lstStyle/>
          <a:p>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在对词语列表转换为向量格式时，我们使用的是</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TfidfVectorizer</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函数，它是机器学习</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sklearn.feature_extraction.text</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中的专门用于文本转向量数据化的方法。其原理是：</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TfidfVectorizer</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分别是由两种方法</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CountVectorizer</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与</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TfidfTransformer</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的结合，其处理文本语言的主要中心思想也就是</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TF-IDF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词频</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逆文档频率</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TfidfVectorizer</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的使用相当于先调用了</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CountVectorizer</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方法，然后再调用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TfidfTransformer</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方法。</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9886" y="31931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1"/>
          <a:stretch>
            <a:fillRect/>
          </a:stretch>
        </p:blipFill>
        <p:spPr>
          <a:xfrm>
            <a:off x="542536" y="4008061"/>
            <a:ext cx="5265420" cy="2126615"/>
          </a:xfrm>
          <a:prstGeom prst="rect">
            <a:avLst/>
          </a:prstGeom>
          <a:noFill/>
          <a:ln>
            <a:noFill/>
          </a:ln>
        </p:spPr>
      </p:pic>
      <p:pic>
        <p:nvPicPr>
          <p:cNvPr id="5" name="图片 4"/>
          <p:cNvPicPr>
            <a:picLocks noChangeAspect="1"/>
          </p:cNvPicPr>
          <p:nvPr/>
        </p:nvPicPr>
        <p:blipFill>
          <a:blip r:embed="rId2"/>
          <a:stretch>
            <a:fillRect/>
          </a:stretch>
        </p:blipFill>
        <p:spPr>
          <a:xfrm>
            <a:off x="542536" y="1406466"/>
            <a:ext cx="5270500" cy="2601595"/>
          </a:xfrm>
          <a:prstGeom prst="rect">
            <a:avLst/>
          </a:prstGeom>
          <a:noFill/>
          <a:ln>
            <a:noFill/>
          </a:ln>
        </p:spPr>
      </p:pic>
      <p:sp>
        <p:nvSpPr>
          <p:cNvPr id="6" name="文本框 5"/>
          <p:cNvSpPr txBox="1"/>
          <p:nvPr/>
        </p:nvSpPr>
        <p:spPr>
          <a:xfrm>
            <a:off x="1102791" y="323502"/>
            <a:ext cx="4705165" cy="923330"/>
          </a:xfrm>
          <a:prstGeom prst="rect">
            <a:avLst/>
          </a:prstGeom>
          <a:noFill/>
        </p:spPr>
        <p:txBody>
          <a:bodyPr wrap="square" rtlCol="0">
            <a:spAutoFit/>
          </a:bodyPr>
          <a:lstStyle/>
          <a:p>
            <a:r>
              <a:rPr lang="zh-CN" altLang="zh-CN" dirty="0"/>
              <a:t>标签贴好后我们就开始了对两个模型进行训练测试跑分，然后保存模型。训练测试保存模型代码如下</a:t>
            </a:r>
            <a:r>
              <a:rPr lang="en-US" altLang="zh-CN" dirty="0"/>
              <a:t>:</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131" y="1546600"/>
            <a:ext cx="10842420" cy="37647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1159250" y="1959014"/>
            <a:ext cx="1322798" cy="1200329"/>
          </a:xfrm>
          <a:prstGeom prst="rect">
            <a:avLst/>
          </a:prstGeom>
          <a:noFill/>
        </p:spPr>
        <p:txBody>
          <a:bodyPr wrap="none" rtlCol="0">
            <a:spAutoFit/>
          </a:bodyPr>
          <a:lstStyle/>
          <a:p>
            <a:r>
              <a:rPr lang="en-US" altLang="zh-CN" sz="7200" b="1" dirty="0">
                <a:solidFill>
                  <a:srgbClr val="333F50"/>
                </a:solidFill>
                <a:cs typeface="+mn-ea"/>
                <a:sym typeface="+mn-lt"/>
              </a:rPr>
              <a:t>01</a:t>
            </a:r>
            <a:endParaRPr lang="zh-CN" altLang="en-US" sz="7200" b="1" dirty="0">
              <a:solidFill>
                <a:srgbClr val="333F50"/>
              </a:solidFill>
              <a:cs typeface="+mn-ea"/>
              <a:sym typeface="+mn-lt"/>
            </a:endParaRPr>
          </a:p>
        </p:txBody>
      </p:sp>
      <p:sp>
        <p:nvSpPr>
          <p:cNvPr id="14" name="文本框 13"/>
          <p:cNvSpPr txBox="1"/>
          <p:nvPr/>
        </p:nvSpPr>
        <p:spPr>
          <a:xfrm>
            <a:off x="6470327" y="1959014"/>
            <a:ext cx="753732" cy="1200329"/>
          </a:xfrm>
          <a:prstGeom prst="rect">
            <a:avLst/>
          </a:prstGeom>
          <a:noFill/>
        </p:spPr>
        <p:txBody>
          <a:bodyPr wrap="none" rtlCol="0">
            <a:spAutoFit/>
          </a:bodyPr>
          <a:lstStyle/>
          <a:p>
            <a:r>
              <a:rPr lang="en-US" altLang="zh-CN" sz="7200" b="1" dirty="0">
                <a:solidFill>
                  <a:srgbClr val="333F50"/>
                </a:solidFill>
                <a:cs typeface="+mn-ea"/>
                <a:sym typeface="+mn-lt"/>
              </a:rPr>
              <a:t>2</a:t>
            </a:r>
            <a:endParaRPr lang="zh-CN" altLang="en-US" sz="7200" b="1" dirty="0">
              <a:solidFill>
                <a:srgbClr val="333F50"/>
              </a:solidFill>
              <a:cs typeface="+mn-ea"/>
              <a:sym typeface="+mn-lt"/>
            </a:endParaRPr>
          </a:p>
        </p:txBody>
      </p:sp>
      <p:sp>
        <p:nvSpPr>
          <p:cNvPr id="15" name="文本框 14"/>
          <p:cNvSpPr txBox="1"/>
          <p:nvPr/>
        </p:nvSpPr>
        <p:spPr>
          <a:xfrm>
            <a:off x="1163865" y="4381180"/>
            <a:ext cx="1322798" cy="1200329"/>
          </a:xfrm>
          <a:prstGeom prst="rect">
            <a:avLst/>
          </a:prstGeom>
          <a:noFill/>
        </p:spPr>
        <p:txBody>
          <a:bodyPr wrap="none" rtlCol="0">
            <a:spAutoFit/>
          </a:bodyPr>
          <a:lstStyle/>
          <a:p>
            <a:r>
              <a:rPr lang="en-US" altLang="zh-CN" sz="7200" b="1" dirty="0">
                <a:solidFill>
                  <a:srgbClr val="333F50"/>
                </a:solidFill>
                <a:cs typeface="+mn-ea"/>
                <a:sym typeface="+mn-lt"/>
              </a:rPr>
              <a:t>03</a:t>
            </a:r>
            <a:endParaRPr lang="zh-CN" altLang="en-US" sz="7200" b="1" dirty="0">
              <a:solidFill>
                <a:srgbClr val="333F50"/>
              </a:solidFill>
              <a:cs typeface="+mn-ea"/>
              <a:sym typeface="+mn-lt"/>
            </a:endParaRPr>
          </a:p>
        </p:txBody>
      </p:sp>
      <p:sp>
        <p:nvSpPr>
          <p:cNvPr id="16" name="文本框 15"/>
          <p:cNvSpPr txBox="1"/>
          <p:nvPr/>
        </p:nvSpPr>
        <p:spPr>
          <a:xfrm>
            <a:off x="6474942" y="4381180"/>
            <a:ext cx="1322798" cy="1200329"/>
          </a:xfrm>
          <a:prstGeom prst="rect">
            <a:avLst/>
          </a:prstGeom>
          <a:noFill/>
        </p:spPr>
        <p:txBody>
          <a:bodyPr wrap="none" rtlCol="0">
            <a:spAutoFit/>
          </a:bodyPr>
          <a:lstStyle/>
          <a:p>
            <a:r>
              <a:rPr lang="en-US" altLang="zh-CN" sz="7200" b="1" dirty="0">
                <a:solidFill>
                  <a:srgbClr val="333F50"/>
                </a:solidFill>
                <a:cs typeface="+mn-ea"/>
                <a:sym typeface="+mn-lt"/>
              </a:rPr>
              <a:t>04</a:t>
            </a:r>
            <a:endParaRPr lang="zh-CN" altLang="en-US" sz="7200" b="1" dirty="0">
              <a:solidFill>
                <a:srgbClr val="333F50"/>
              </a:solidFill>
              <a:cs typeface="+mn-ea"/>
              <a:sym typeface="+mn-lt"/>
            </a:endParaRPr>
          </a:p>
        </p:txBody>
      </p:sp>
      <p:pic>
        <p:nvPicPr>
          <p:cNvPr id="25" name="结果展示_Tri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79153" y="273549"/>
            <a:ext cx="11633693" cy="5952566"/>
          </a:xfrm>
          <a:prstGeom prst="rect">
            <a:avLst/>
          </a:prstGeom>
        </p:spPr>
      </p:pic>
      <p:sp>
        <p:nvSpPr>
          <p:cNvPr id="3" name="文本框 2"/>
          <p:cNvSpPr txBox="1"/>
          <p:nvPr/>
        </p:nvSpPr>
        <p:spPr>
          <a:xfrm>
            <a:off x="5646198" y="1682015"/>
            <a:ext cx="6063449" cy="1477328"/>
          </a:xfrm>
          <a:prstGeom prst="rect">
            <a:avLst/>
          </a:prstGeom>
          <a:noFill/>
        </p:spPr>
        <p:txBody>
          <a:bodyPr wrap="square" rtlCol="0">
            <a:spAutoFit/>
          </a:bodyPr>
          <a:lstStyle/>
          <a:p>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在最后的</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the_end.py</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中我们实现了实时监控爬取新浪财经</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7*24</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小时全球实时财经新闻，并在得到最新的新闻后对其进行分类和正负相关的预测！这里我们插入一段程序运行的视频来进行结果展示。</a:t>
            </a:r>
            <a:endPar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3000" fill="hold"/>
                                        <p:tgtEl>
                                          <p:spTgt spid="3"/>
                                        </p:tgtEl>
                                        <p:attrNameLst>
                                          <p:attrName>ppt_x</p:attrName>
                                        </p:attrNameLst>
                                      </p:cBhvr>
                                      <p:tavLst>
                                        <p:tav tm="0">
                                          <p:val>
                                            <p:strVal val="#ppt_x"/>
                                          </p:val>
                                        </p:tav>
                                        <p:tav tm="100000">
                                          <p:val>
                                            <p:strVal val="#ppt_x"/>
                                          </p:val>
                                        </p:tav>
                                      </p:tavLst>
                                    </p:anim>
                                    <p:anim calcmode="lin" valueType="num">
                                      <p:cBhvr additive="base">
                                        <p:cTn id="19" dur="3000" fill="hold"/>
                                        <p:tgtEl>
                                          <p:spTgt spid="3"/>
                                        </p:tgtEl>
                                        <p:attrNameLst>
                                          <p:attrName>ppt_y</p:attrName>
                                        </p:attrNameLst>
                                      </p:cBhvr>
                                      <p:tavLst>
                                        <p:tav tm="0">
                                          <p:val>
                                            <p:strVal val="1+#ppt_h/2"/>
                                          </p:val>
                                        </p:tav>
                                        <p:tav tm="100000">
                                          <p:val>
                                            <p:strVal val="#ppt_y"/>
                                          </p:val>
                                        </p:tav>
                                      </p:tavLst>
                                    </p:anim>
                                  </p:childTnLst>
                                </p:cTn>
                              </p:par>
                            </p:childTnLst>
                          </p:cTn>
                        </p:par>
                        <p:par>
                          <p:cTn id="20" fill="hold">
                            <p:stCondLst>
                              <p:cond delay="4000"/>
                            </p:stCondLst>
                            <p:childTnLst>
                              <p:par>
                                <p:cTn id="21" presetID="14" presetClass="exit" presetSubtype="10" fill="hold" grpId="1" nodeType="afterEffect">
                                  <p:stCondLst>
                                    <p:cond delay="0"/>
                                  </p:stCondLst>
                                  <p:childTnLst>
                                    <p:animEffect transition="out" filter="randombar(horizontal)">
                                      <p:cBhvr>
                                        <p:cTn id="22" dur="3000"/>
                                        <p:tgtEl>
                                          <p:spTgt spid="3"/>
                                        </p:tgtEl>
                                      </p:cBhvr>
                                    </p:animEffect>
                                    <p:set>
                                      <p:cBhvr>
                                        <p:cTn id="23"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5"/>
                </p:tgtEl>
              </p:cMediaNode>
            </p:video>
          </p:childTnLst>
        </p:cTn>
      </p:par>
    </p:tnLst>
    <p:bldLst>
      <p:bldP spid="2" grpId="0" animBg="1"/>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59"/>
          <p:cNvSpPr>
            <a:spLocks noChangeArrowheads="1"/>
          </p:cNvSpPr>
          <p:nvPr/>
        </p:nvSpPr>
        <p:spPr bwMode="auto">
          <a:xfrm>
            <a:off x="5637405" y="437667"/>
            <a:ext cx="916517"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dirty="0">
                <a:solidFill>
                  <a:schemeClr val="bg1"/>
                </a:solidFill>
                <a:latin typeface="+mn-lt"/>
                <a:ea typeface="+mn-ea"/>
                <a:cs typeface="+mn-ea"/>
                <a:sym typeface="+mn-lt"/>
              </a:rPr>
              <a:t>不足</a:t>
            </a:r>
            <a:endParaRPr lang="zh-CN" altLang="en-US" dirty="0">
              <a:solidFill>
                <a:schemeClr val="bg1"/>
              </a:solidFill>
              <a:latin typeface="+mn-lt"/>
              <a:ea typeface="+mn-ea"/>
              <a:cs typeface="+mn-ea"/>
              <a:sym typeface="+mn-lt"/>
            </a:endParaRPr>
          </a:p>
        </p:txBody>
      </p:sp>
      <p:sp>
        <p:nvSpPr>
          <p:cNvPr id="35" name="矩形 34"/>
          <p:cNvSpPr/>
          <p:nvPr/>
        </p:nvSpPr>
        <p:spPr>
          <a:xfrm flipH="1" flipV="1">
            <a:off x="1831881" y="1331978"/>
            <a:ext cx="8528237" cy="1207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6" name="组合 34"/>
          <p:cNvGrpSpPr/>
          <p:nvPr/>
        </p:nvGrpSpPr>
        <p:grpSpPr bwMode="auto">
          <a:xfrm flipH="1">
            <a:off x="550326" y="2642386"/>
            <a:ext cx="1802644" cy="1805478"/>
            <a:chOff x="0" y="0"/>
            <a:chExt cx="1154113" cy="1155699"/>
          </a:xfrm>
          <a:solidFill>
            <a:schemeClr val="bg1"/>
          </a:solidFill>
        </p:grpSpPr>
        <p:sp>
          <p:nvSpPr>
            <p:cNvPr id="37" name="Oval 30"/>
            <p:cNvSpPr>
              <a:spLocks noChangeArrowheads="1"/>
            </p:cNvSpPr>
            <p:nvPr/>
          </p:nvSpPr>
          <p:spPr bwMode="auto">
            <a:xfrm>
              <a:off x="0" y="0"/>
              <a:ext cx="1154113" cy="1155699"/>
            </a:xfrm>
            <a:prstGeom prst="ellipse">
              <a:avLst/>
            </a:prstGeom>
            <a:solidFill>
              <a:srgbClr val="333F5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zh-CN" altLang="en-US" sz="1100" dirty="0">
                <a:solidFill>
                  <a:schemeClr val="bg1"/>
                </a:solidFill>
                <a:latin typeface="+mn-lt"/>
                <a:ea typeface="+mn-ea"/>
                <a:cs typeface="+mn-ea"/>
                <a:sym typeface="+mn-lt"/>
              </a:endParaRPr>
            </a:p>
          </p:txBody>
        </p:sp>
        <p:sp>
          <p:nvSpPr>
            <p:cNvPr id="38"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1500" dirty="0">
                <a:solidFill>
                  <a:schemeClr val="bg1"/>
                </a:solidFill>
                <a:cs typeface="+mn-ea"/>
                <a:sym typeface="+mn-lt"/>
              </a:endParaRPr>
            </a:p>
          </p:txBody>
        </p:sp>
      </p:grpSp>
      <p:sp>
        <p:nvSpPr>
          <p:cNvPr id="3" name="文本框 2"/>
          <p:cNvSpPr txBox="1"/>
          <p:nvPr/>
        </p:nvSpPr>
        <p:spPr>
          <a:xfrm>
            <a:off x="2192655" y="1780540"/>
            <a:ext cx="8167370" cy="3969385"/>
          </a:xfrm>
          <a:prstGeom prst="rect">
            <a:avLst/>
          </a:prstGeom>
          <a:noFill/>
        </p:spPr>
        <p:txBody>
          <a:bodyPr wrap="square" rtlCol="0">
            <a:spAutoFit/>
          </a:bodyPr>
          <a:lstStyle/>
          <a:p>
            <a:pPr indent="266700" algn="just"/>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目前存在最大的问题就是数据量少，准确率低和类别设置太少了,导致整个程序并没有到达预期的效果！</a:t>
            </a:r>
            <a:endPar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经过语料库初步筛选分类后只剩下了三个类别共800多条可利用的新闻，造成这个现象的主要原因是语料库不够丰富无法覆盖到100%且基数新闻不够！这里前期工作没有做好导致后面训练出来的模型分类准确率不高，不能称之为人工智能，应为人工智障！</a:t>
            </a:r>
            <a:endPar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
                                        </p:tgtEl>
                                      </p:cBhvr>
                                    </p:animEffect>
                                  </p:childTnLst>
                                </p:cTn>
                              </p:par>
                            </p:childTnLst>
                          </p:cTn>
                        </p:par>
                        <p:par>
                          <p:cTn id="16" fill="hold">
                            <p:stCondLst>
                              <p:cond delay="550"/>
                            </p:stCondLst>
                            <p:childTnLst>
                              <p:par>
                                <p:cTn id="17" presetID="42"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1550"/>
                            </p:stCondLst>
                            <p:childTnLst>
                              <p:par>
                                <p:cTn id="23" presetID="22" presetClass="entr" presetSubtype="8"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p:bldP spid="35" grpId="0" bldLvl="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82114" y="1972131"/>
            <a:ext cx="6112041" cy="291373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259"/>
          <p:cNvSpPr>
            <a:spLocks noChangeArrowheads="1"/>
          </p:cNvSpPr>
          <p:nvPr/>
        </p:nvSpPr>
        <p:spPr bwMode="auto">
          <a:xfrm>
            <a:off x="5772974" y="2709441"/>
            <a:ext cx="2722955"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sz="7200" dirty="0">
                <a:solidFill>
                  <a:srgbClr val="333F50"/>
                </a:solidFill>
                <a:latin typeface="+mn-lt"/>
                <a:ea typeface="+mn-ea"/>
                <a:cs typeface="+mn-ea"/>
                <a:sym typeface="+mn-lt"/>
              </a:rPr>
              <a:t>结论</a:t>
            </a:r>
            <a:endParaRPr lang="en-US" altLang="zh-CN" sz="7200" dirty="0">
              <a:solidFill>
                <a:srgbClr val="333F50"/>
              </a:solidFill>
              <a:latin typeface="+mn-lt"/>
              <a:ea typeface="+mn-ea"/>
              <a:cs typeface="+mn-ea"/>
              <a:sym typeface="+mn-lt"/>
            </a:endParaRPr>
          </a:p>
        </p:txBody>
      </p:sp>
      <p:sp>
        <p:nvSpPr>
          <p:cNvPr id="16" name="矩形 15"/>
          <p:cNvSpPr/>
          <p:nvPr/>
        </p:nvSpPr>
        <p:spPr>
          <a:xfrm>
            <a:off x="1743709" y="1972131"/>
            <a:ext cx="2090354" cy="29137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259"/>
          <p:cNvSpPr>
            <a:spLocks noChangeArrowheads="1"/>
          </p:cNvSpPr>
          <p:nvPr/>
        </p:nvSpPr>
        <p:spPr bwMode="auto">
          <a:xfrm>
            <a:off x="2228275" y="1851773"/>
            <a:ext cx="1121221"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spcBef>
                <a:spcPct val="20000"/>
              </a:spcBef>
              <a:buFont typeface="Arial" panose="020B0604020202020204" pitchFamily="34" charset="0"/>
              <a:buNone/>
            </a:pPr>
            <a:r>
              <a:rPr lang="en-US" altLang="zh-CN" sz="16600" dirty="0">
                <a:solidFill>
                  <a:schemeClr val="bg1"/>
                </a:solidFill>
                <a:latin typeface="Agency FB" panose="020B0503020202020204" pitchFamily="34" charset="0"/>
                <a:cs typeface="+mn-ea"/>
                <a:sym typeface="+mn-lt"/>
              </a:rPr>
              <a:t>4</a:t>
            </a:r>
            <a:endParaRPr lang="en-US" altLang="zh-CN" sz="16600" dirty="0">
              <a:solidFill>
                <a:schemeClr val="bg1"/>
              </a:solidFill>
              <a:latin typeface="Agency FB" panose="020B0503020202020204" pitchFamily="34"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5"/>
                                        </p:tgtEl>
                                        <p:attrNameLst>
                                          <p:attrName>ppt_y</p:attrName>
                                        </p:attrNameLst>
                                      </p:cBhvr>
                                      <p:tavLst>
                                        <p:tav tm="0">
                                          <p:val>
                                            <p:strVal val="#ppt_y"/>
                                          </p:val>
                                        </p:tav>
                                        <p:tav tm="100000">
                                          <p:val>
                                            <p:strVal val="#ppt_y"/>
                                          </p:val>
                                        </p:tav>
                                      </p:tavLst>
                                    </p:anim>
                                    <p:anim calcmode="lin" valueType="num">
                                      <p:cBhvr>
                                        <p:cTn id="2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bldLvl="0"/>
      <p:bldP spid="16"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59"/>
          <p:cNvSpPr>
            <a:spLocks noChangeArrowheads="1"/>
          </p:cNvSpPr>
          <p:nvPr/>
        </p:nvSpPr>
        <p:spPr bwMode="auto">
          <a:xfrm>
            <a:off x="5356100" y="437667"/>
            <a:ext cx="91651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dirty="0">
                <a:solidFill>
                  <a:schemeClr val="bg1"/>
                </a:solidFill>
                <a:latin typeface="+mn-lt"/>
                <a:ea typeface="+mn-ea"/>
                <a:cs typeface="+mn-ea"/>
                <a:sym typeface="+mn-lt"/>
              </a:rPr>
              <a:t>结论</a:t>
            </a:r>
            <a:endParaRPr lang="en-US" altLang="zh-CN" dirty="0">
              <a:solidFill>
                <a:schemeClr val="bg1"/>
              </a:solidFill>
              <a:latin typeface="+mn-lt"/>
              <a:ea typeface="+mn-ea"/>
              <a:cs typeface="+mn-ea"/>
              <a:sym typeface="+mn-lt"/>
            </a:endParaRPr>
          </a:p>
        </p:txBody>
      </p:sp>
      <p:sp>
        <p:nvSpPr>
          <p:cNvPr id="35" name="矩形 34"/>
          <p:cNvSpPr/>
          <p:nvPr/>
        </p:nvSpPr>
        <p:spPr>
          <a:xfrm flipH="1" flipV="1">
            <a:off x="1831881" y="1331978"/>
            <a:ext cx="8528237" cy="1207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6" name="组合 34"/>
          <p:cNvGrpSpPr/>
          <p:nvPr/>
        </p:nvGrpSpPr>
        <p:grpSpPr bwMode="auto">
          <a:xfrm flipH="1">
            <a:off x="550326" y="2642386"/>
            <a:ext cx="1802644" cy="1805478"/>
            <a:chOff x="0" y="0"/>
            <a:chExt cx="1154113" cy="1155699"/>
          </a:xfrm>
          <a:solidFill>
            <a:schemeClr val="bg1"/>
          </a:solidFill>
        </p:grpSpPr>
        <p:sp>
          <p:nvSpPr>
            <p:cNvPr id="37" name="Oval 30"/>
            <p:cNvSpPr>
              <a:spLocks noChangeArrowheads="1"/>
            </p:cNvSpPr>
            <p:nvPr/>
          </p:nvSpPr>
          <p:spPr bwMode="auto">
            <a:xfrm>
              <a:off x="0" y="0"/>
              <a:ext cx="1154113" cy="1155699"/>
            </a:xfrm>
            <a:prstGeom prst="ellipse">
              <a:avLst/>
            </a:prstGeom>
            <a:solidFill>
              <a:srgbClr val="333F5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zh-CN" altLang="en-US" sz="1100" dirty="0">
                <a:solidFill>
                  <a:schemeClr val="bg1"/>
                </a:solidFill>
                <a:latin typeface="+mn-lt"/>
                <a:ea typeface="+mn-ea"/>
                <a:cs typeface="+mn-ea"/>
                <a:sym typeface="+mn-lt"/>
              </a:endParaRPr>
            </a:p>
          </p:txBody>
        </p:sp>
        <p:sp>
          <p:nvSpPr>
            <p:cNvPr id="38"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1500" dirty="0">
                <a:solidFill>
                  <a:schemeClr val="bg1"/>
                </a:solidFill>
                <a:cs typeface="+mn-ea"/>
                <a:sym typeface="+mn-lt"/>
              </a:endParaRPr>
            </a:p>
          </p:txBody>
        </p:sp>
      </p:grpSp>
      <p:sp>
        <p:nvSpPr>
          <p:cNvPr id="3" name="文本框 2"/>
          <p:cNvSpPr txBox="1"/>
          <p:nvPr/>
        </p:nvSpPr>
        <p:spPr>
          <a:xfrm>
            <a:off x="2293049" y="1854560"/>
            <a:ext cx="8167456" cy="3970318"/>
          </a:xfrm>
          <a:prstGeom prst="rect">
            <a:avLst/>
          </a:prstGeom>
          <a:noFill/>
        </p:spPr>
        <p:txBody>
          <a:bodyPr wrap="square" rtlCol="0">
            <a:spAutoFit/>
          </a:bodyPr>
          <a:lstStyle/>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舆论舆情对经济板块存在一定影响，且通过一系列量化操作可对其新闻影响力进行预测分析。</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该程序已实现了大致的框架，基本完成了第一阶段的目标和要求。我们还需要很长时间来对其进行增强创新和完善，接下来对该课题和程序的阶段性计划和目标大致说明一下：</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第二阶段：爬取更多的历史新闻数据，增加可分类的新闻板块，提高模型准确性。</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第三阶段：优化模型运行时间内存，提高效率。增加一个可提供影响等级的正负相关性模型，使舆论舆情对经济板块影响真正做到量化数据化！</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第四阶段：打包整理所有程序代码文件并设计实现</a:t>
            </a:r>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GUI</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界面进行交互，完成一个可执行文件工程。</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第五阶段：设计实现与金融交易平台对接的</a:t>
            </a:r>
            <a:r>
              <a:rPr lang="en-US" altLang="zh-CN"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api</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接口，依据程序分析提供出来的舆论舆情影响等级实现股票自动买入卖出，完成量化交易！</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
                                        </p:tgtEl>
                                      </p:cBhvr>
                                    </p:animEffect>
                                  </p:childTnLst>
                                </p:cTn>
                              </p:par>
                            </p:childTnLst>
                          </p:cTn>
                        </p:par>
                        <p:par>
                          <p:cTn id="16" fill="hold">
                            <p:stCondLst>
                              <p:cond delay="550"/>
                            </p:stCondLst>
                            <p:childTnLst>
                              <p:par>
                                <p:cTn id="17" presetID="42"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1550"/>
                            </p:stCondLst>
                            <p:childTnLst>
                              <p:par>
                                <p:cTn id="23" presetID="22" presetClass="entr" presetSubtype="8"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ldLvl="0"/>
      <p:bldP spid="35"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908936" y="1412404"/>
            <a:ext cx="6374126" cy="1246495"/>
          </a:xfrm>
          <a:prstGeom prst="rect">
            <a:avLst/>
          </a:prstGeom>
          <a:noFill/>
        </p:spPr>
        <p:txBody>
          <a:bodyPr wrap="square" rtlCol="0">
            <a:spAutoFit/>
          </a:bodyPr>
          <a:lstStyle/>
          <a:p>
            <a:pPr algn="dist"/>
            <a:r>
              <a:rPr lang="zh-CN" altLang="en-US" sz="7500" b="1" dirty="0">
                <a:ln w="28575">
                  <a:noFill/>
                </a:ln>
                <a:solidFill>
                  <a:schemeClr val="bg1"/>
                </a:solidFill>
                <a:effectLst>
                  <a:outerShdw blurRad="38100" dist="38100" dir="2700000" algn="tl">
                    <a:srgbClr val="000000">
                      <a:alpha val="43137"/>
                    </a:srgbClr>
                  </a:outerShdw>
                </a:effectLst>
                <a:cs typeface="+mn-ea"/>
                <a:sym typeface="+mn-lt"/>
              </a:rPr>
              <a:t>感谢您的观看</a:t>
            </a:r>
            <a:endParaRPr lang="zh-CN" altLang="en-US" sz="7500" b="1" dirty="0">
              <a:ln w="28575">
                <a:noFill/>
              </a:ln>
              <a:solidFill>
                <a:schemeClr val="bg1"/>
              </a:solidFill>
              <a:effectLst>
                <a:outerShdw blurRad="38100" dist="38100" dir="2700000" algn="tl">
                  <a:srgbClr val="000000">
                    <a:alpha val="43137"/>
                  </a:srgbClr>
                </a:outerShdw>
              </a:effectLst>
              <a:cs typeface="+mn-ea"/>
              <a:sym typeface="+mn-lt"/>
            </a:endParaRPr>
          </a:p>
        </p:txBody>
      </p:sp>
      <p:grpSp>
        <p:nvGrpSpPr>
          <p:cNvPr id="2" name="组合 1"/>
          <p:cNvGrpSpPr/>
          <p:nvPr/>
        </p:nvGrpSpPr>
        <p:grpSpPr>
          <a:xfrm>
            <a:off x="450811" y="3746371"/>
            <a:ext cx="11318164" cy="2786696"/>
            <a:chOff x="-112295" y="3729630"/>
            <a:chExt cx="12400435" cy="3128370"/>
          </a:xfrm>
        </p:grpSpPr>
        <p:pic>
          <p:nvPicPr>
            <p:cNvPr id="22" name="图片 21"/>
            <p:cNvPicPr>
              <a:picLocks noChangeAspect="1"/>
            </p:cNvPicPr>
            <p:nvPr/>
          </p:nvPicPr>
          <p:blipFill rotWithShape="1">
            <a:blip r:embed="rId1" cstate="screen">
              <a:duotone>
                <a:schemeClr val="bg2">
                  <a:shade val="45000"/>
                  <a:satMod val="135000"/>
                </a:schemeClr>
                <a:prstClr val="white"/>
              </a:duotone>
            </a:blip>
            <a:srcRect/>
            <a:stretch>
              <a:fillRect/>
            </a:stretch>
          </p:blipFill>
          <p:spPr>
            <a:xfrm flipH="1">
              <a:off x="-112295" y="3729631"/>
              <a:ext cx="6594133" cy="3128369"/>
            </a:xfrm>
            <a:prstGeom prst="rect">
              <a:avLst/>
            </a:prstGeom>
          </p:spPr>
        </p:pic>
        <p:pic>
          <p:nvPicPr>
            <p:cNvPr id="11" name="图片 10"/>
            <p:cNvPicPr>
              <a:picLocks noChangeAspect="1"/>
            </p:cNvPicPr>
            <p:nvPr/>
          </p:nvPicPr>
          <p:blipFill rotWithShape="1">
            <a:blip r:embed="rId1" cstate="screen">
              <a:duotone>
                <a:schemeClr val="bg2">
                  <a:shade val="45000"/>
                  <a:satMod val="135000"/>
                </a:schemeClr>
                <a:prstClr val="white"/>
              </a:duotone>
            </a:blip>
            <a:srcRect/>
            <a:stretch>
              <a:fillRect/>
            </a:stretch>
          </p:blipFill>
          <p:spPr>
            <a:xfrm>
              <a:off x="5694007" y="3729630"/>
              <a:ext cx="6594133" cy="3128369"/>
            </a:xfrm>
            <a:prstGeom prst="rect">
              <a:avLst/>
            </a:prstGeom>
          </p:spPr>
        </p:pic>
      </p:grpSp>
      <p:sp>
        <p:nvSpPr>
          <p:cNvPr id="3" name="矩形 2"/>
          <p:cNvSpPr/>
          <p:nvPr/>
        </p:nvSpPr>
        <p:spPr>
          <a:xfrm>
            <a:off x="503234" y="324932"/>
            <a:ext cx="11185531" cy="62081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Rectangle 66"/>
          <p:cNvSpPr/>
          <p:nvPr/>
        </p:nvSpPr>
        <p:spPr>
          <a:xfrm>
            <a:off x="5116641" y="2711518"/>
            <a:ext cx="1958716" cy="584775"/>
          </a:xfrm>
          <a:prstGeom prst="rect">
            <a:avLst/>
          </a:prstGeom>
        </p:spPr>
        <p:txBody>
          <a:bodyPr wrap="square">
            <a:spAutoFit/>
          </a:bodyPr>
          <a:lstStyle/>
          <a:p>
            <a:pPr algn="dist" defTabSz="1828800" rtl="0">
              <a:spcBef>
                <a:spcPts val="1200"/>
              </a:spcBef>
              <a:buClr>
                <a:srgbClr val="E24848"/>
              </a:buClr>
              <a:defRPr/>
            </a:pPr>
            <a:r>
              <a:rPr lang="en-US" altLang="zh-CN" sz="3200" kern="1200" noProof="1">
                <a:solidFill>
                  <a:schemeClr val="bg1"/>
                </a:solidFill>
                <a:cs typeface="+mn-ea"/>
                <a:sym typeface="+mn-lt"/>
              </a:rPr>
              <a:t>THANKS</a:t>
            </a:r>
            <a:endParaRPr lang="en-US" sz="3200" kern="1200" noProof="1">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82114" y="1972131"/>
            <a:ext cx="6112041" cy="291373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259"/>
          <p:cNvSpPr>
            <a:spLocks noChangeArrowheads="1"/>
          </p:cNvSpPr>
          <p:nvPr/>
        </p:nvSpPr>
        <p:spPr bwMode="auto">
          <a:xfrm>
            <a:off x="5213681" y="2762707"/>
            <a:ext cx="4048905"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sz="7200" dirty="0"/>
              <a:t>数据来源</a:t>
            </a:r>
            <a:r>
              <a:rPr lang="en-US" altLang="zh-CN" sz="7200" dirty="0"/>
              <a:t> </a:t>
            </a:r>
            <a:endParaRPr lang="en-US" altLang="zh-CN" sz="9600" b="1" dirty="0">
              <a:solidFill>
                <a:srgbClr val="333F50"/>
              </a:solidFill>
              <a:cs typeface="+mn-ea"/>
              <a:sym typeface="+mn-lt"/>
            </a:endParaRPr>
          </a:p>
        </p:txBody>
      </p:sp>
      <p:sp>
        <p:nvSpPr>
          <p:cNvPr id="16" name="矩形 15"/>
          <p:cNvSpPr/>
          <p:nvPr/>
        </p:nvSpPr>
        <p:spPr>
          <a:xfrm>
            <a:off x="1743709" y="1972131"/>
            <a:ext cx="2090354" cy="29137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259"/>
          <p:cNvSpPr>
            <a:spLocks noChangeArrowheads="1"/>
          </p:cNvSpPr>
          <p:nvPr/>
        </p:nvSpPr>
        <p:spPr bwMode="auto">
          <a:xfrm>
            <a:off x="2228275" y="1851773"/>
            <a:ext cx="1121221"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en-US" altLang="zh-CN" sz="16600" dirty="0">
                <a:solidFill>
                  <a:schemeClr val="bg1"/>
                </a:solidFill>
                <a:latin typeface="Agency FB" panose="020B0503020202020204" pitchFamily="34" charset="0"/>
                <a:ea typeface="+mn-ea"/>
                <a:cs typeface="+mn-ea"/>
                <a:sym typeface="+mn-lt"/>
              </a:rPr>
              <a:t>1</a:t>
            </a:r>
            <a:endParaRPr lang="en-US" altLang="zh-CN" sz="16600" dirty="0">
              <a:solidFill>
                <a:schemeClr val="bg1"/>
              </a:solidFill>
              <a:latin typeface="Agency FB" panose="020B0503020202020204" pitchFamily="34" charset="0"/>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bldLst>
      <p:bldP spid="17" grpId="0" animBg="1"/>
      <p:bldP spid="15" grpId="0" bldLvl="0"/>
      <p:bldP spid="16"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12087" y="319315"/>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59"/>
          <p:cNvSpPr>
            <a:spLocks noChangeArrowheads="1"/>
          </p:cNvSpPr>
          <p:nvPr/>
        </p:nvSpPr>
        <p:spPr bwMode="auto">
          <a:xfrm>
            <a:off x="4903435" y="878544"/>
            <a:ext cx="183303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dirty="0"/>
              <a:t>数据来源</a:t>
            </a:r>
            <a:endParaRPr lang="en-US" altLang="zh-CN" dirty="0">
              <a:solidFill>
                <a:srgbClr val="333F50"/>
              </a:solidFill>
              <a:latin typeface="+mn-lt"/>
              <a:ea typeface="+mn-ea"/>
              <a:cs typeface="+mn-ea"/>
              <a:sym typeface="+mn-lt"/>
            </a:endParaRPr>
          </a:p>
        </p:txBody>
      </p:sp>
      <p:sp>
        <p:nvSpPr>
          <p:cNvPr id="5" name="矩形 4"/>
          <p:cNvSpPr/>
          <p:nvPr/>
        </p:nvSpPr>
        <p:spPr>
          <a:xfrm>
            <a:off x="777765" y="2244108"/>
            <a:ext cx="10636470" cy="303732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just">
              <a:lnSpc>
                <a:spcPct val="130000"/>
              </a:lnSpc>
              <a:spcBef>
                <a:spcPts val="600"/>
              </a:spcBef>
              <a:spcAft>
                <a:spcPts val="600"/>
              </a:spcAft>
              <a:defRPr/>
            </a:pPr>
            <a:r>
              <a:rPr lang="zh-CN" altLang="en-US" sz="1400" dirty="0">
                <a:solidFill>
                  <a:srgbClr val="FFFFFF">
                    <a:lumMod val="65000"/>
                  </a:srgbClr>
                </a:solidFill>
                <a:cs typeface="+mn-ea"/>
                <a:sym typeface="+mn-lt"/>
              </a:rPr>
              <a:t>。</a:t>
            </a:r>
            <a:endParaRPr lang="zh-CN" altLang="en-US" sz="1400" dirty="0">
              <a:solidFill>
                <a:srgbClr val="FFFFFF">
                  <a:lumMod val="65000"/>
                </a:srgbClr>
              </a:solidFill>
              <a:cs typeface="+mn-ea"/>
              <a:sym typeface="+mn-lt"/>
            </a:endParaRPr>
          </a:p>
        </p:txBody>
      </p:sp>
      <p:grpSp>
        <p:nvGrpSpPr>
          <p:cNvPr id="18" name="组合 17"/>
          <p:cNvGrpSpPr/>
          <p:nvPr/>
        </p:nvGrpSpPr>
        <p:grpSpPr>
          <a:xfrm>
            <a:off x="1031820" y="2138155"/>
            <a:ext cx="745138" cy="3287915"/>
            <a:chOff x="954089" y="1679973"/>
            <a:chExt cx="527519" cy="2327671"/>
          </a:xfrm>
          <a:solidFill>
            <a:srgbClr val="333F50"/>
          </a:solidFill>
        </p:grpSpPr>
        <p:sp>
          <p:nvSpPr>
            <p:cNvPr id="19" name="椭圆 18"/>
            <p:cNvSpPr/>
            <p:nvPr/>
          </p:nvSpPr>
          <p:spPr>
            <a:xfrm>
              <a:off x="958850" y="3863579"/>
              <a:ext cx="95250" cy="1166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sp>
          <p:nvSpPr>
            <p:cNvPr id="20" name="椭圆 19"/>
            <p:cNvSpPr/>
            <p:nvPr/>
          </p:nvSpPr>
          <p:spPr>
            <a:xfrm>
              <a:off x="954089" y="1679973"/>
              <a:ext cx="96837" cy="116681"/>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sp>
          <p:nvSpPr>
            <p:cNvPr id="21" name="圆角矩形 15"/>
            <p:cNvSpPr/>
            <p:nvPr/>
          </p:nvSpPr>
          <p:spPr>
            <a:xfrm>
              <a:off x="989483" y="1702594"/>
              <a:ext cx="492125" cy="2305050"/>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1" fmla="*/ 50562 w 698634"/>
                <a:gd name="connsiteY0-2" fmla="*/ 108014 h 4248472"/>
                <a:gd name="connsiteX1-3" fmla="*/ 158576 w 698634"/>
                <a:gd name="connsiteY1-4" fmla="*/ 0 h 4248472"/>
                <a:gd name="connsiteX2-5" fmla="*/ 590620 w 698634"/>
                <a:gd name="connsiteY2-6" fmla="*/ 0 h 4248472"/>
                <a:gd name="connsiteX3-7" fmla="*/ 698634 w 698634"/>
                <a:gd name="connsiteY3-8" fmla="*/ 108014 h 4248472"/>
                <a:gd name="connsiteX4-9" fmla="*/ 698634 w 698634"/>
                <a:gd name="connsiteY4-10" fmla="*/ 4140458 h 4248472"/>
                <a:gd name="connsiteX5-11" fmla="*/ 590620 w 698634"/>
                <a:gd name="connsiteY5-12" fmla="*/ 4248472 h 4248472"/>
                <a:gd name="connsiteX6-13" fmla="*/ 20463 w 698634"/>
                <a:gd name="connsiteY6-14" fmla="*/ 4248472 h 4248472"/>
                <a:gd name="connsiteX7-15" fmla="*/ 50562 w 698634"/>
                <a:gd name="connsiteY7-16" fmla="*/ 4140458 h 4248472"/>
                <a:gd name="connsiteX8-17" fmla="*/ 50562 w 698634"/>
                <a:gd name="connsiteY8-18" fmla="*/ 108014 h 4248472"/>
                <a:gd name="connsiteX0-19" fmla="*/ 50562 w 698634"/>
                <a:gd name="connsiteY0-20" fmla="*/ 108014 h 4248472"/>
                <a:gd name="connsiteX1-21" fmla="*/ 29988 w 698634"/>
                <a:gd name="connsiteY1-22" fmla="*/ 0 h 4248472"/>
                <a:gd name="connsiteX2-23" fmla="*/ 590620 w 698634"/>
                <a:gd name="connsiteY2-24" fmla="*/ 0 h 4248472"/>
                <a:gd name="connsiteX3-25" fmla="*/ 698634 w 698634"/>
                <a:gd name="connsiteY3-26" fmla="*/ 108014 h 4248472"/>
                <a:gd name="connsiteX4-27" fmla="*/ 698634 w 698634"/>
                <a:gd name="connsiteY4-28" fmla="*/ 4140458 h 4248472"/>
                <a:gd name="connsiteX5-29" fmla="*/ 590620 w 698634"/>
                <a:gd name="connsiteY5-30" fmla="*/ 4248472 h 4248472"/>
                <a:gd name="connsiteX6-31" fmla="*/ 20463 w 698634"/>
                <a:gd name="connsiteY6-32" fmla="*/ 4248472 h 4248472"/>
                <a:gd name="connsiteX7-33" fmla="*/ 50562 w 698634"/>
                <a:gd name="connsiteY7-34" fmla="*/ 4140458 h 4248472"/>
                <a:gd name="connsiteX8-35" fmla="*/ 50562 w 698634"/>
                <a:gd name="connsiteY8-36" fmla="*/ 108014 h 4248472"/>
                <a:gd name="connsiteX0-37" fmla="*/ 62842 w 710914"/>
                <a:gd name="connsiteY0-38" fmla="*/ 108014 h 4248472"/>
                <a:gd name="connsiteX1-39" fmla="*/ 18456 w 710914"/>
                <a:gd name="connsiteY1-40" fmla="*/ 0 h 4248472"/>
                <a:gd name="connsiteX2-41" fmla="*/ 602900 w 710914"/>
                <a:gd name="connsiteY2-42" fmla="*/ 0 h 4248472"/>
                <a:gd name="connsiteX3-43" fmla="*/ 710914 w 710914"/>
                <a:gd name="connsiteY3-44" fmla="*/ 108014 h 4248472"/>
                <a:gd name="connsiteX4-45" fmla="*/ 710914 w 710914"/>
                <a:gd name="connsiteY4-46" fmla="*/ 4140458 h 4248472"/>
                <a:gd name="connsiteX5-47" fmla="*/ 602900 w 710914"/>
                <a:gd name="connsiteY5-48" fmla="*/ 4248472 h 4248472"/>
                <a:gd name="connsiteX6-49" fmla="*/ 32743 w 710914"/>
                <a:gd name="connsiteY6-50" fmla="*/ 4248472 h 4248472"/>
                <a:gd name="connsiteX7-51" fmla="*/ 62842 w 710914"/>
                <a:gd name="connsiteY7-52" fmla="*/ 4140458 h 4248472"/>
                <a:gd name="connsiteX8-53" fmla="*/ 62842 w 710914"/>
                <a:gd name="connsiteY8-54" fmla="*/ 108014 h 4248472"/>
                <a:gd name="connsiteX0-55" fmla="*/ 92736 w 740808"/>
                <a:gd name="connsiteY0-56" fmla="*/ 108014 h 4248472"/>
                <a:gd name="connsiteX1-57" fmla="*/ 15013 w 740808"/>
                <a:gd name="connsiteY1-58" fmla="*/ 0 h 4248472"/>
                <a:gd name="connsiteX2-59" fmla="*/ 632794 w 740808"/>
                <a:gd name="connsiteY2-60" fmla="*/ 0 h 4248472"/>
                <a:gd name="connsiteX3-61" fmla="*/ 740808 w 740808"/>
                <a:gd name="connsiteY3-62" fmla="*/ 108014 h 4248472"/>
                <a:gd name="connsiteX4-63" fmla="*/ 740808 w 740808"/>
                <a:gd name="connsiteY4-64" fmla="*/ 4140458 h 4248472"/>
                <a:gd name="connsiteX5-65" fmla="*/ 632794 w 740808"/>
                <a:gd name="connsiteY5-66" fmla="*/ 4248472 h 4248472"/>
                <a:gd name="connsiteX6-67" fmla="*/ 62637 w 740808"/>
                <a:gd name="connsiteY6-68" fmla="*/ 4248472 h 4248472"/>
                <a:gd name="connsiteX7-69" fmla="*/ 92736 w 740808"/>
                <a:gd name="connsiteY7-70" fmla="*/ 4140458 h 4248472"/>
                <a:gd name="connsiteX8-71" fmla="*/ 92736 w 740808"/>
                <a:gd name="connsiteY8-72" fmla="*/ 108014 h 4248472"/>
                <a:gd name="connsiteX0-73" fmla="*/ 89231 w 737303"/>
                <a:gd name="connsiteY0-74" fmla="*/ 108464 h 4248922"/>
                <a:gd name="connsiteX1-75" fmla="*/ 11508 w 737303"/>
                <a:gd name="connsiteY1-76" fmla="*/ 450 h 4248922"/>
                <a:gd name="connsiteX2-77" fmla="*/ 629289 w 737303"/>
                <a:gd name="connsiteY2-78" fmla="*/ 450 h 4248922"/>
                <a:gd name="connsiteX3-79" fmla="*/ 737303 w 737303"/>
                <a:gd name="connsiteY3-80" fmla="*/ 108464 h 4248922"/>
                <a:gd name="connsiteX4-81" fmla="*/ 737303 w 737303"/>
                <a:gd name="connsiteY4-82" fmla="*/ 4140908 h 4248922"/>
                <a:gd name="connsiteX5-83" fmla="*/ 629289 w 737303"/>
                <a:gd name="connsiteY5-84" fmla="*/ 4248922 h 4248922"/>
                <a:gd name="connsiteX6-85" fmla="*/ 59132 w 737303"/>
                <a:gd name="connsiteY6-86" fmla="*/ 4248922 h 4248922"/>
                <a:gd name="connsiteX7-87" fmla="*/ 89231 w 737303"/>
                <a:gd name="connsiteY7-88" fmla="*/ 4140908 h 4248922"/>
                <a:gd name="connsiteX8-89" fmla="*/ 89231 w 737303"/>
                <a:gd name="connsiteY8-90" fmla="*/ 108464 h 4248922"/>
                <a:gd name="connsiteX0-91" fmla="*/ 89231 w 737303"/>
                <a:gd name="connsiteY0-92" fmla="*/ 146114 h 4248472"/>
                <a:gd name="connsiteX1-93" fmla="*/ 11508 w 737303"/>
                <a:gd name="connsiteY1-94" fmla="*/ 0 h 4248472"/>
                <a:gd name="connsiteX2-95" fmla="*/ 629289 w 737303"/>
                <a:gd name="connsiteY2-96" fmla="*/ 0 h 4248472"/>
                <a:gd name="connsiteX3-97" fmla="*/ 737303 w 737303"/>
                <a:gd name="connsiteY3-98" fmla="*/ 108014 h 4248472"/>
                <a:gd name="connsiteX4-99" fmla="*/ 737303 w 737303"/>
                <a:gd name="connsiteY4-100" fmla="*/ 4140458 h 4248472"/>
                <a:gd name="connsiteX5-101" fmla="*/ 629289 w 737303"/>
                <a:gd name="connsiteY5-102" fmla="*/ 4248472 h 4248472"/>
                <a:gd name="connsiteX6-103" fmla="*/ 59132 w 737303"/>
                <a:gd name="connsiteY6-104" fmla="*/ 4248472 h 4248472"/>
                <a:gd name="connsiteX7-105" fmla="*/ 89231 w 737303"/>
                <a:gd name="connsiteY7-106" fmla="*/ 4140458 h 4248472"/>
                <a:gd name="connsiteX8-107" fmla="*/ 89231 w 737303"/>
                <a:gd name="connsiteY8-108" fmla="*/ 146114 h 4248472"/>
                <a:gd name="connsiteX0-109" fmla="*/ 90213 w 738285"/>
                <a:gd name="connsiteY0-110" fmla="*/ 146124 h 4248482"/>
                <a:gd name="connsiteX1-111" fmla="*/ 12490 w 738285"/>
                <a:gd name="connsiteY1-112" fmla="*/ 10 h 4248482"/>
                <a:gd name="connsiteX2-113" fmla="*/ 630271 w 738285"/>
                <a:gd name="connsiteY2-114" fmla="*/ 10 h 4248482"/>
                <a:gd name="connsiteX3-115" fmla="*/ 738285 w 738285"/>
                <a:gd name="connsiteY3-116" fmla="*/ 108024 h 4248482"/>
                <a:gd name="connsiteX4-117" fmla="*/ 738285 w 738285"/>
                <a:gd name="connsiteY4-118" fmla="*/ 4140468 h 4248482"/>
                <a:gd name="connsiteX5-119" fmla="*/ 630271 w 738285"/>
                <a:gd name="connsiteY5-120" fmla="*/ 4248482 h 4248482"/>
                <a:gd name="connsiteX6-121" fmla="*/ 60114 w 738285"/>
                <a:gd name="connsiteY6-122" fmla="*/ 4248482 h 4248482"/>
                <a:gd name="connsiteX7-123" fmla="*/ 90213 w 738285"/>
                <a:gd name="connsiteY7-124" fmla="*/ 4140468 h 4248482"/>
                <a:gd name="connsiteX8-125" fmla="*/ 90213 w 738285"/>
                <a:gd name="connsiteY8-126" fmla="*/ 146124 h 4248482"/>
                <a:gd name="connsiteX0-127" fmla="*/ 90213 w 738285"/>
                <a:gd name="connsiteY0-128" fmla="*/ 146124 h 4248482"/>
                <a:gd name="connsiteX1-129" fmla="*/ 12490 w 738285"/>
                <a:gd name="connsiteY1-130" fmla="*/ 10 h 4248482"/>
                <a:gd name="connsiteX2-131" fmla="*/ 630271 w 738285"/>
                <a:gd name="connsiteY2-132" fmla="*/ 10 h 4248482"/>
                <a:gd name="connsiteX3-133" fmla="*/ 738285 w 738285"/>
                <a:gd name="connsiteY3-134" fmla="*/ 108024 h 4248482"/>
                <a:gd name="connsiteX4-135" fmla="*/ 738285 w 738285"/>
                <a:gd name="connsiteY4-136" fmla="*/ 4140468 h 4248482"/>
                <a:gd name="connsiteX5-137" fmla="*/ 630271 w 738285"/>
                <a:gd name="connsiteY5-138" fmla="*/ 4248482 h 4248482"/>
                <a:gd name="connsiteX6-139" fmla="*/ 36302 w 738285"/>
                <a:gd name="connsiteY6-140" fmla="*/ 4248482 h 4248482"/>
                <a:gd name="connsiteX7-141" fmla="*/ 90213 w 738285"/>
                <a:gd name="connsiteY7-142" fmla="*/ 4140468 h 4248482"/>
                <a:gd name="connsiteX8-143" fmla="*/ 90213 w 738285"/>
                <a:gd name="connsiteY8-144" fmla="*/ 146124 h 4248482"/>
                <a:gd name="connsiteX0-145" fmla="*/ 90213 w 738285"/>
                <a:gd name="connsiteY0-146" fmla="*/ 146124 h 4248500"/>
                <a:gd name="connsiteX1-147" fmla="*/ 12490 w 738285"/>
                <a:gd name="connsiteY1-148" fmla="*/ 10 h 4248500"/>
                <a:gd name="connsiteX2-149" fmla="*/ 630271 w 738285"/>
                <a:gd name="connsiteY2-150" fmla="*/ 10 h 4248500"/>
                <a:gd name="connsiteX3-151" fmla="*/ 738285 w 738285"/>
                <a:gd name="connsiteY3-152" fmla="*/ 108024 h 4248500"/>
                <a:gd name="connsiteX4-153" fmla="*/ 738285 w 738285"/>
                <a:gd name="connsiteY4-154" fmla="*/ 4140468 h 4248500"/>
                <a:gd name="connsiteX5-155" fmla="*/ 630271 w 738285"/>
                <a:gd name="connsiteY5-156" fmla="*/ 4248482 h 4248500"/>
                <a:gd name="connsiteX6-157" fmla="*/ 36302 w 738285"/>
                <a:gd name="connsiteY6-158" fmla="*/ 4248482 h 4248500"/>
                <a:gd name="connsiteX7-159" fmla="*/ 90213 w 738285"/>
                <a:gd name="connsiteY7-160" fmla="*/ 4140468 h 4248500"/>
                <a:gd name="connsiteX8-161" fmla="*/ 90213 w 738285"/>
                <a:gd name="connsiteY8-162" fmla="*/ 146124 h 4248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lvl="1"/>
              <a:r>
                <a:rPr lang="zh-CN" altLang="zh-CN" sz="3600" b="1" dirty="0">
                  <a:effectLst/>
                  <a:latin typeface="宋体" panose="02010600030101010101" pitchFamily="2" charset="-122"/>
                  <a:ea typeface="宋体" panose="02010600030101010101" pitchFamily="2" charset="-122"/>
                </a:rPr>
                <a:t>背景描述</a:t>
              </a:r>
              <a:endParaRPr lang="zh-CN" altLang="zh-CN" sz="3600" b="1" dirty="0">
                <a:effectLst/>
                <a:latin typeface="宋体" panose="02010600030101010101" pitchFamily="2" charset="-122"/>
                <a:ea typeface="宋体" panose="02010600030101010101" pitchFamily="2" charset="-122"/>
              </a:endParaRPr>
            </a:p>
          </p:txBody>
        </p:sp>
      </p:grpSp>
      <p:sp>
        <p:nvSpPr>
          <p:cNvPr id="30" name="文本框 29"/>
          <p:cNvSpPr txBox="1"/>
          <p:nvPr/>
        </p:nvSpPr>
        <p:spPr>
          <a:xfrm>
            <a:off x="7288566" y="1124766"/>
            <a:ext cx="914400" cy="914400"/>
          </a:xfrm>
          <a:prstGeom prst="rect">
            <a:avLst/>
          </a:prstGeom>
          <a:noFill/>
        </p:spPr>
        <p:txBody>
          <a:bodyPr wrap="square" rtlCol="0">
            <a:spAutoFit/>
          </a:bodyPr>
          <a:lstStyle/>
          <a:p>
            <a:endParaRPr lang="zh-CN" altLang="en-US" dirty="0"/>
          </a:p>
        </p:txBody>
      </p:sp>
      <p:sp>
        <p:nvSpPr>
          <p:cNvPr id="36" name="文本框 35"/>
          <p:cNvSpPr txBox="1"/>
          <p:nvPr/>
        </p:nvSpPr>
        <p:spPr>
          <a:xfrm>
            <a:off x="3154425" y="2505427"/>
            <a:ext cx="6019572" cy="2585323"/>
          </a:xfrm>
          <a:prstGeom prst="rect">
            <a:avLst/>
          </a:prstGeom>
          <a:noFill/>
        </p:spPr>
        <p:txBody>
          <a:bodyPr wrap="square" rtlCol="0">
            <a:spAutoFit/>
          </a:bodyPr>
          <a:lstStyle/>
          <a:p>
            <a:r>
              <a:rPr lang="zh-CN" altLang="en-US" dirty="0"/>
              <a:t>影响股票、板块的因素有很多，我国是社会主义市场经济，股市无法准确预测趋势。但万物皆数据，每次的交易日股市都会产生海量数据（包括涨跌幅，收盘价，成交额等），量化交易的兴起也证实了我们可以对金融进行数据化的分析和预测。其中分析舆论舆情对经济影响的项目论文作品很少，每年在知网上可查询的大概有两三百篇。本项目是为了证实“舆论舆情对经济板块具有影响”论点并探讨是否可以量化舆论舆情对经济的影响。</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childTnLst>
                          </p:cTn>
                        </p:par>
                        <p:par>
                          <p:cTn id="17" fill="hold">
                            <p:stCondLst>
                              <p:cond delay="649"/>
                            </p:stCondLst>
                            <p:childTnLst>
                              <p:par>
                                <p:cTn id="18" presetID="14"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ldLvl="0"/>
      <p:bldP spid="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47597" y="35237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59"/>
          <p:cNvSpPr>
            <a:spLocks noChangeArrowheads="1"/>
          </p:cNvSpPr>
          <p:nvPr/>
        </p:nvSpPr>
        <p:spPr bwMode="auto">
          <a:xfrm>
            <a:off x="5179483" y="709222"/>
            <a:ext cx="183303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dirty="0">
                <a:solidFill>
                  <a:srgbClr val="333F50"/>
                </a:solidFill>
                <a:latin typeface="+mn-lt"/>
                <a:ea typeface="+mn-ea"/>
                <a:cs typeface="+mn-ea"/>
                <a:sym typeface="+mn-lt"/>
              </a:rPr>
              <a:t>数据来源 </a:t>
            </a:r>
            <a:endParaRPr lang="en-US" altLang="zh-CN" dirty="0">
              <a:solidFill>
                <a:srgbClr val="333F50"/>
              </a:solidFill>
              <a:latin typeface="+mn-lt"/>
              <a:ea typeface="+mn-ea"/>
              <a:cs typeface="+mn-ea"/>
              <a:sym typeface="+mn-lt"/>
            </a:endParaRPr>
          </a:p>
        </p:txBody>
      </p:sp>
      <p:sp>
        <p:nvSpPr>
          <p:cNvPr id="11" name="文本框 10"/>
          <p:cNvSpPr txBox="1"/>
          <p:nvPr/>
        </p:nvSpPr>
        <p:spPr>
          <a:xfrm>
            <a:off x="5070792" y="2367828"/>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cs typeface="+mn-ea"/>
                <a:sym typeface="+mn-lt"/>
              </a:rPr>
              <a:t>输入标题</a:t>
            </a:r>
            <a:endParaRPr lang="zh-CN" altLang="en-US" sz="2400" dirty="0">
              <a:solidFill>
                <a:schemeClr val="bg1"/>
              </a:solidFill>
              <a:cs typeface="+mn-ea"/>
              <a:sym typeface="+mn-lt"/>
            </a:endParaRPr>
          </a:p>
        </p:txBody>
      </p:sp>
      <p:sp>
        <p:nvSpPr>
          <p:cNvPr id="14" name="任意多边形 19"/>
          <p:cNvSpPr>
            <a:spLocks noChangeAspect="1"/>
          </p:cNvSpPr>
          <p:nvPr/>
        </p:nvSpPr>
        <p:spPr>
          <a:xfrm>
            <a:off x="1000936" y="5384471"/>
            <a:ext cx="796283" cy="693738"/>
          </a:xfrm>
          <a:custGeom>
            <a:avLst/>
            <a:gdLst>
              <a:gd name="connsiteX0" fmla="*/ 2136838 w 4244134"/>
              <a:gd name="connsiteY0" fmla="*/ 2537631 h 3693319"/>
              <a:gd name="connsiteX1" fmla="*/ 2299844 w 4244134"/>
              <a:gd name="connsiteY1" fmla="*/ 2700637 h 3693319"/>
              <a:gd name="connsiteX2" fmla="*/ 2462850 w 4244134"/>
              <a:gd name="connsiteY2" fmla="*/ 2537631 h 3693319"/>
              <a:gd name="connsiteX3" fmla="*/ 616723 w 4244134"/>
              <a:gd name="connsiteY3" fmla="*/ 1748051 h 3693319"/>
              <a:gd name="connsiteX4" fmla="*/ 2488723 w 4244134"/>
              <a:gd name="connsiteY4" fmla="*/ 1748051 h 3693319"/>
              <a:gd name="connsiteX5" fmla="*/ 2488723 w 4244134"/>
              <a:gd name="connsiteY5" fmla="*/ 1884677 h 3693319"/>
              <a:gd name="connsiteX6" fmla="*/ 616723 w 4244134"/>
              <a:gd name="connsiteY6" fmla="*/ 1884677 h 3693319"/>
              <a:gd name="connsiteX7" fmla="*/ 616723 w 4244134"/>
              <a:gd name="connsiteY7" fmla="*/ 1421574 h 3693319"/>
              <a:gd name="connsiteX8" fmla="*/ 2488723 w 4244134"/>
              <a:gd name="connsiteY8" fmla="*/ 1421574 h 3693319"/>
              <a:gd name="connsiteX9" fmla="*/ 2488723 w 4244134"/>
              <a:gd name="connsiteY9" fmla="*/ 1558200 h 3693319"/>
              <a:gd name="connsiteX10" fmla="*/ 616723 w 4244134"/>
              <a:gd name="connsiteY10" fmla="*/ 1558200 h 3693319"/>
              <a:gd name="connsiteX11" fmla="*/ 616723 w 4244134"/>
              <a:gd name="connsiteY11" fmla="*/ 1095097 h 3693319"/>
              <a:gd name="connsiteX12" fmla="*/ 2488723 w 4244134"/>
              <a:gd name="connsiteY12" fmla="*/ 1095097 h 3693319"/>
              <a:gd name="connsiteX13" fmla="*/ 2488723 w 4244134"/>
              <a:gd name="connsiteY13" fmla="*/ 1231723 h 3693319"/>
              <a:gd name="connsiteX14" fmla="*/ 616723 w 4244134"/>
              <a:gd name="connsiteY14" fmla="*/ 1231723 h 3693319"/>
              <a:gd name="connsiteX15" fmla="*/ 204718 w 4244134"/>
              <a:gd name="connsiteY15" fmla="*/ 204718 h 3693319"/>
              <a:gd name="connsiteX16" fmla="*/ 204718 w 4244134"/>
              <a:gd name="connsiteY16" fmla="*/ 3488601 h 3693319"/>
              <a:gd name="connsiteX17" fmla="*/ 2907082 w 4244134"/>
              <a:gd name="connsiteY17" fmla="*/ 3488601 h 3693319"/>
              <a:gd name="connsiteX18" fmla="*/ 2907082 w 4244134"/>
              <a:gd name="connsiteY18" fmla="*/ 3096000 h 3693319"/>
              <a:gd name="connsiteX19" fmla="*/ 2907082 w 4244134"/>
              <a:gd name="connsiteY19" fmla="*/ 2973318 h 3693319"/>
              <a:gd name="connsiteX20" fmla="*/ 2907082 w 4244134"/>
              <a:gd name="connsiteY20" fmla="*/ 2619924 h 3693319"/>
              <a:gd name="connsiteX21" fmla="*/ 2302633 w 4244134"/>
              <a:gd name="connsiteY21" fmla="*/ 3224372 h 3693319"/>
              <a:gd name="connsiteX22" fmla="*/ 2288873 w 4244134"/>
              <a:gd name="connsiteY22" fmla="*/ 3210611 h 3693319"/>
              <a:gd name="connsiteX23" fmla="*/ 2286083 w 4244134"/>
              <a:gd name="connsiteY23" fmla="*/ 3213400 h 3693319"/>
              <a:gd name="connsiteX24" fmla="*/ 1610314 w 4244134"/>
              <a:gd name="connsiteY24" fmla="*/ 2537631 h 3693319"/>
              <a:gd name="connsiteX25" fmla="*/ 616723 w 4244134"/>
              <a:gd name="connsiteY25" fmla="*/ 2537631 h 3693319"/>
              <a:gd name="connsiteX26" fmla="*/ 616723 w 4244134"/>
              <a:gd name="connsiteY26" fmla="*/ 2401005 h 3693319"/>
              <a:gd name="connsiteX27" fmla="*/ 1473688 w 4244134"/>
              <a:gd name="connsiteY27" fmla="*/ 2401005 h 3693319"/>
              <a:gd name="connsiteX28" fmla="*/ 1340342 w 4244134"/>
              <a:gd name="connsiteY28" fmla="*/ 2267659 h 3693319"/>
              <a:gd name="connsiteX29" fmla="*/ 1396846 w 4244134"/>
              <a:gd name="connsiteY29" fmla="*/ 2211154 h 3693319"/>
              <a:gd name="connsiteX30" fmla="*/ 616723 w 4244134"/>
              <a:gd name="connsiteY30" fmla="*/ 2211154 h 3693319"/>
              <a:gd name="connsiteX31" fmla="*/ 616723 w 4244134"/>
              <a:gd name="connsiteY31" fmla="*/ 2074528 h 3693319"/>
              <a:gd name="connsiteX32" fmla="*/ 1533472 w 4244134"/>
              <a:gd name="connsiteY32" fmla="*/ 2074528 h 3693319"/>
              <a:gd name="connsiteX33" fmla="*/ 1603604 w 4244134"/>
              <a:gd name="connsiteY33" fmla="*/ 2004396 h 3693319"/>
              <a:gd name="connsiteX34" fmla="*/ 1673735 w 4244134"/>
              <a:gd name="connsiteY34" fmla="*/ 2074528 h 3693319"/>
              <a:gd name="connsiteX35" fmla="*/ 2488723 w 4244134"/>
              <a:gd name="connsiteY35" fmla="*/ 2074528 h 3693319"/>
              <a:gd name="connsiteX36" fmla="*/ 2488723 w 4244134"/>
              <a:gd name="connsiteY36" fmla="*/ 2211154 h 3693319"/>
              <a:gd name="connsiteX37" fmla="*/ 1810361 w 4244134"/>
              <a:gd name="connsiteY37" fmla="*/ 2211154 h 3693319"/>
              <a:gd name="connsiteX38" fmla="*/ 2000212 w 4244134"/>
              <a:gd name="connsiteY38" fmla="*/ 2401005 h 3693319"/>
              <a:gd name="connsiteX39" fmla="*/ 2488723 w 4244134"/>
              <a:gd name="connsiteY39" fmla="*/ 2401005 h 3693319"/>
              <a:gd name="connsiteX40" fmla="*/ 2488723 w 4244134"/>
              <a:gd name="connsiteY40" fmla="*/ 2511758 h 3693319"/>
              <a:gd name="connsiteX41" fmla="*/ 2907082 w 4244134"/>
              <a:gd name="connsiteY41" fmla="*/ 2093399 h 3693319"/>
              <a:gd name="connsiteX42" fmla="*/ 2907082 w 4244134"/>
              <a:gd name="connsiteY42" fmla="*/ 204718 h 3693319"/>
              <a:gd name="connsiteX43" fmla="*/ 0 w 4244134"/>
              <a:gd name="connsiteY43" fmla="*/ 0 h 3693319"/>
              <a:gd name="connsiteX44" fmla="*/ 204718 w 4244134"/>
              <a:gd name="connsiteY44" fmla="*/ 0 h 3693319"/>
              <a:gd name="connsiteX45" fmla="*/ 204718 w 4244134"/>
              <a:gd name="connsiteY45" fmla="*/ 1 h 3693319"/>
              <a:gd name="connsiteX46" fmla="*/ 2907082 w 4244134"/>
              <a:gd name="connsiteY46" fmla="*/ 1 h 3693319"/>
              <a:gd name="connsiteX47" fmla="*/ 2907082 w 4244134"/>
              <a:gd name="connsiteY47" fmla="*/ 0 h 3693319"/>
              <a:gd name="connsiteX48" fmla="*/ 3111799 w 4244134"/>
              <a:gd name="connsiteY48" fmla="*/ 0 h 3693319"/>
              <a:gd name="connsiteX49" fmla="*/ 3111799 w 4244134"/>
              <a:gd name="connsiteY49" fmla="*/ 1888682 h 3693319"/>
              <a:gd name="connsiteX50" fmla="*/ 3980872 w 4244134"/>
              <a:gd name="connsiteY50" fmla="*/ 1019609 h 3693319"/>
              <a:gd name="connsiteX51" fmla="*/ 4244134 w 4244134"/>
              <a:gd name="connsiteY51" fmla="*/ 1282871 h 3693319"/>
              <a:gd name="connsiteX52" fmla="*/ 3111799 w 4244134"/>
              <a:gd name="connsiteY52" fmla="*/ 2415207 h 3693319"/>
              <a:gd name="connsiteX53" fmla="*/ 3111799 w 4244134"/>
              <a:gd name="connsiteY53" fmla="*/ 2973318 h 3693319"/>
              <a:gd name="connsiteX54" fmla="*/ 3111799 w 4244134"/>
              <a:gd name="connsiteY54" fmla="*/ 3096000 h 3693319"/>
              <a:gd name="connsiteX55" fmla="*/ 3111799 w 4244134"/>
              <a:gd name="connsiteY55" fmla="*/ 3693319 h 3693319"/>
              <a:gd name="connsiteX56" fmla="*/ 2907082 w 4244134"/>
              <a:gd name="connsiteY56" fmla="*/ 3693319 h 3693319"/>
              <a:gd name="connsiteX57" fmla="*/ 2907082 w 4244134"/>
              <a:gd name="connsiteY57" fmla="*/ 3693318 h 3693319"/>
              <a:gd name="connsiteX58" fmla="*/ 1 w 4244134"/>
              <a:gd name="connsiteY58" fmla="*/ 3693318 h 3693319"/>
              <a:gd name="connsiteX59" fmla="*/ 1 w 4244134"/>
              <a:gd name="connsiteY59" fmla="*/ 3636000 h 3693319"/>
              <a:gd name="connsiteX60" fmla="*/ 0 w 4244134"/>
              <a:gd name="connsiteY60" fmla="*/ 363600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44134" h="3693319">
                <a:moveTo>
                  <a:pt x="2136838" y="2537631"/>
                </a:moveTo>
                <a:lnTo>
                  <a:pt x="2299844" y="2700637"/>
                </a:lnTo>
                <a:lnTo>
                  <a:pt x="2462850" y="2537631"/>
                </a:lnTo>
                <a:close/>
                <a:moveTo>
                  <a:pt x="616723" y="1748051"/>
                </a:moveTo>
                <a:lnTo>
                  <a:pt x="2488723" y="1748051"/>
                </a:lnTo>
                <a:lnTo>
                  <a:pt x="2488723" y="1884677"/>
                </a:lnTo>
                <a:lnTo>
                  <a:pt x="616723" y="1884677"/>
                </a:lnTo>
                <a:close/>
                <a:moveTo>
                  <a:pt x="616723" y="1421574"/>
                </a:moveTo>
                <a:lnTo>
                  <a:pt x="2488723" y="1421574"/>
                </a:lnTo>
                <a:lnTo>
                  <a:pt x="2488723" y="1558200"/>
                </a:lnTo>
                <a:lnTo>
                  <a:pt x="616723" y="1558200"/>
                </a:lnTo>
                <a:close/>
                <a:moveTo>
                  <a:pt x="616723" y="1095097"/>
                </a:moveTo>
                <a:lnTo>
                  <a:pt x="2488723" y="1095097"/>
                </a:lnTo>
                <a:lnTo>
                  <a:pt x="2488723" y="1231723"/>
                </a:lnTo>
                <a:lnTo>
                  <a:pt x="616723" y="1231723"/>
                </a:lnTo>
                <a:close/>
                <a:moveTo>
                  <a:pt x="204718" y="204718"/>
                </a:moveTo>
                <a:lnTo>
                  <a:pt x="204718" y="3488601"/>
                </a:lnTo>
                <a:lnTo>
                  <a:pt x="2907082" y="3488601"/>
                </a:lnTo>
                <a:lnTo>
                  <a:pt x="2907082" y="3096000"/>
                </a:lnTo>
                <a:lnTo>
                  <a:pt x="2907082" y="2973318"/>
                </a:lnTo>
                <a:lnTo>
                  <a:pt x="2907082" y="2619924"/>
                </a:lnTo>
                <a:lnTo>
                  <a:pt x="2302633" y="3224372"/>
                </a:lnTo>
                <a:lnTo>
                  <a:pt x="2288873" y="3210611"/>
                </a:lnTo>
                <a:lnTo>
                  <a:pt x="2286083" y="3213400"/>
                </a:lnTo>
                <a:lnTo>
                  <a:pt x="1610314" y="2537631"/>
                </a:lnTo>
                <a:lnTo>
                  <a:pt x="616723" y="2537631"/>
                </a:lnTo>
                <a:lnTo>
                  <a:pt x="616723" y="2401005"/>
                </a:lnTo>
                <a:lnTo>
                  <a:pt x="1473688" y="2401005"/>
                </a:lnTo>
                <a:lnTo>
                  <a:pt x="1340342" y="2267659"/>
                </a:lnTo>
                <a:lnTo>
                  <a:pt x="1396846" y="2211154"/>
                </a:lnTo>
                <a:lnTo>
                  <a:pt x="616723" y="2211154"/>
                </a:lnTo>
                <a:lnTo>
                  <a:pt x="616723" y="2074528"/>
                </a:lnTo>
                <a:lnTo>
                  <a:pt x="1533472" y="2074528"/>
                </a:lnTo>
                <a:lnTo>
                  <a:pt x="1603604" y="2004396"/>
                </a:lnTo>
                <a:lnTo>
                  <a:pt x="1673735" y="2074528"/>
                </a:lnTo>
                <a:lnTo>
                  <a:pt x="2488723" y="2074528"/>
                </a:lnTo>
                <a:lnTo>
                  <a:pt x="2488723" y="2211154"/>
                </a:lnTo>
                <a:lnTo>
                  <a:pt x="1810361" y="2211154"/>
                </a:lnTo>
                <a:lnTo>
                  <a:pt x="2000212" y="2401005"/>
                </a:lnTo>
                <a:lnTo>
                  <a:pt x="2488723" y="2401005"/>
                </a:lnTo>
                <a:lnTo>
                  <a:pt x="2488723" y="2511758"/>
                </a:lnTo>
                <a:lnTo>
                  <a:pt x="2907082" y="2093399"/>
                </a:lnTo>
                <a:lnTo>
                  <a:pt x="2907082" y="204718"/>
                </a:lnTo>
                <a:close/>
                <a:moveTo>
                  <a:pt x="0" y="0"/>
                </a:moveTo>
                <a:lnTo>
                  <a:pt x="204718" y="0"/>
                </a:lnTo>
                <a:lnTo>
                  <a:pt x="204718" y="1"/>
                </a:lnTo>
                <a:lnTo>
                  <a:pt x="2907082" y="1"/>
                </a:lnTo>
                <a:lnTo>
                  <a:pt x="2907082" y="0"/>
                </a:lnTo>
                <a:lnTo>
                  <a:pt x="3111799" y="0"/>
                </a:lnTo>
                <a:lnTo>
                  <a:pt x="3111799" y="1888682"/>
                </a:lnTo>
                <a:lnTo>
                  <a:pt x="3980872" y="1019609"/>
                </a:lnTo>
                <a:lnTo>
                  <a:pt x="4244134" y="1282871"/>
                </a:lnTo>
                <a:lnTo>
                  <a:pt x="3111799" y="2415207"/>
                </a:lnTo>
                <a:lnTo>
                  <a:pt x="3111799" y="2973318"/>
                </a:lnTo>
                <a:lnTo>
                  <a:pt x="3111799" y="3096000"/>
                </a:lnTo>
                <a:lnTo>
                  <a:pt x="3111799" y="3693319"/>
                </a:lnTo>
                <a:lnTo>
                  <a:pt x="2907082" y="3693319"/>
                </a:lnTo>
                <a:lnTo>
                  <a:pt x="2907082" y="3693318"/>
                </a:lnTo>
                <a:lnTo>
                  <a:pt x="1" y="3693318"/>
                </a:lnTo>
                <a:lnTo>
                  <a:pt x="1" y="3636000"/>
                </a:lnTo>
                <a:lnTo>
                  <a:pt x="0" y="363600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文本框 5"/>
          <p:cNvSpPr txBox="1"/>
          <p:nvPr/>
        </p:nvSpPr>
        <p:spPr>
          <a:xfrm>
            <a:off x="1088944" y="1408896"/>
            <a:ext cx="5743853" cy="3416320"/>
          </a:xfrm>
          <a:prstGeom prst="rect">
            <a:avLst/>
          </a:prstGeom>
          <a:noFill/>
        </p:spPr>
        <p:txBody>
          <a:bodyPr wrap="square" rtlCol="0">
            <a:spAutoFit/>
          </a:bodyPr>
          <a:lstStyle/>
          <a:p>
            <a:r>
              <a:rPr lang="zh-CN" altLang="en-US" dirty="0"/>
              <a:t>网站链接：</a:t>
            </a:r>
            <a:r>
              <a:rPr lang="en-US" altLang="zh-CN" dirty="0"/>
              <a:t>https://finance.sina.com.cn/7x24/?tag=10</a:t>
            </a:r>
            <a:r>
              <a:rPr lang="zh-CN" altLang="en-US" dirty="0"/>
              <a:t>（新浪财经</a:t>
            </a:r>
            <a:r>
              <a:rPr lang="en-US" altLang="zh-CN" dirty="0"/>
              <a:t>7*24</a:t>
            </a:r>
            <a:r>
              <a:rPr lang="zh-CN" altLang="en-US" dirty="0"/>
              <a:t>小时全球实时财经新闻直播</a:t>
            </a:r>
            <a:r>
              <a:rPr lang="en-US" altLang="zh-CN" dirty="0"/>
              <a:t>A</a:t>
            </a:r>
            <a:r>
              <a:rPr lang="zh-CN" altLang="en-US" dirty="0"/>
              <a:t>股）  </a:t>
            </a:r>
            <a:endParaRPr lang="zh-CN" altLang="en-US" dirty="0"/>
          </a:p>
          <a:p>
            <a:r>
              <a:rPr lang="zh-CN" altLang="en-US" dirty="0"/>
              <a:t>网站链接：</a:t>
            </a:r>
            <a:r>
              <a:rPr lang="en-US" altLang="zh-CN" dirty="0"/>
              <a:t>https://finance.sina.com.cn/7x24/?tag=2</a:t>
            </a:r>
            <a:r>
              <a:rPr lang="zh-CN" altLang="en-US" dirty="0"/>
              <a:t>（新浪财经</a:t>
            </a:r>
            <a:r>
              <a:rPr lang="en-US" altLang="zh-CN" dirty="0"/>
              <a:t>7*24</a:t>
            </a:r>
            <a:r>
              <a:rPr lang="zh-CN" altLang="en-US" dirty="0"/>
              <a:t>小时全球实时财经新闻直播行业）  </a:t>
            </a:r>
            <a:endParaRPr lang="zh-CN" altLang="en-US" dirty="0"/>
          </a:p>
          <a:p>
            <a:r>
              <a:rPr lang="zh-CN" altLang="en-US" dirty="0"/>
              <a:t>网站链接：</a:t>
            </a:r>
            <a:r>
              <a:rPr lang="en-US" altLang="zh-CN" dirty="0"/>
              <a:t>https://finance.sina.com.cn/7x24/?tag=5</a:t>
            </a:r>
            <a:r>
              <a:rPr lang="zh-CN" altLang="en-US" dirty="0"/>
              <a:t>（新浪财经</a:t>
            </a:r>
            <a:r>
              <a:rPr lang="en-US" altLang="zh-CN" dirty="0"/>
              <a:t>7*24</a:t>
            </a:r>
            <a:r>
              <a:rPr lang="zh-CN" altLang="en-US" dirty="0"/>
              <a:t>小时全球实时财经新闻直播市场）  </a:t>
            </a:r>
            <a:endParaRPr lang="zh-CN" altLang="en-US" dirty="0"/>
          </a:p>
          <a:p>
            <a:r>
              <a:rPr lang="zh-CN" altLang="en-US" dirty="0"/>
              <a:t>网站链接：</a:t>
            </a:r>
            <a:r>
              <a:rPr lang="en-US" altLang="zh-CN" dirty="0"/>
              <a:t>https://finance.sina.com.cn/7x24/?tag=7</a:t>
            </a:r>
            <a:r>
              <a:rPr lang="zh-CN" altLang="en-US" dirty="0"/>
              <a:t>（新浪财经</a:t>
            </a:r>
            <a:r>
              <a:rPr lang="en-US" altLang="zh-CN" dirty="0"/>
              <a:t>7*24</a:t>
            </a:r>
            <a:r>
              <a:rPr lang="zh-CN" altLang="en-US" dirty="0"/>
              <a:t>小时全球实时财经新闻直播央行） </a:t>
            </a:r>
            <a:endParaRPr lang="zh-CN" altLang="en-US" dirty="0"/>
          </a:p>
        </p:txBody>
      </p:sp>
      <p:pic>
        <p:nvPicPr>
          <p:cNvPr id="18" name="图片 17"/>
          <p:cNvPicPr>
            <a:picLocks noChangeAspect="1"/>
          </p:cNvPicPr>
          <p:nvPr/>
        </p:nvPicPr>
        <p:blipFill>
          <a:blip r:embed="rId1"/>
          <a:stretch>
            <a:fillRect/>
          </a:stretch>
        </p:blipFill>
        <p:spPr>
          <a:xfrm>
            <a:off x="2135366" y="-69237"/>
            <a:ext cx="10394781" cy="65748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anim calcmode="lin" valueType="num">
                                      <p:cBhvr>
                                        <p:cTn id="1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
                                        </p:tgtEl>
                                      </p:cBhvr>
                                    </p:animEffect>
                                  </p:childTnLst>
                                </p:cTn>
                              </p:par>
                            </p:childTnLst>
                          </p:cTn>
                        </p:par>
                        <p:par>
                          <p:cTn id="16" fill="hold">
                            <p:stCondLst>
                              <p:cond delay="699"/>
                            </p:stCondLst>
                            <p:childTnLst>
                              <p:par>
                                <p:cTn id="17" presetID="1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ldLvl="0"/>
      <p:bldP spid="11" grpId="0" bldLvl="0"/>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 y="145143"/>
            <a:ext cx="11785600" cy="6567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9943" y="319314"/>
            <a:ext cx="11292114" cy="621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p:cNvSpPr txBox="1"/>
          <p:nvPr/>
        </p:nvSpPr>
        <p:spPr>
          <a:xfrm>
            <a:off x="4935039" y="3951599"/>
            <a:ext cx="2218055" cy="116769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a:solidFill>
                  <a:schemeClr val="bg1"/>
                </a:solidFill>
                <a:cs typeface="+mn-ea"/>
                <a:sym typeface="+mn-lt"/>
              </a:rPr>
              <a:t>Please enter text here.Please enter text here.Please enter text here.Please enter text here</a:t>
            </a:r>
            <a:endParaRPr lang="en-US" sz="1200">
              <a:solidFill>
                <a:schemeClr val="bg1"/>
              </a:solidFill>
              <a:cs typeface="+mn-ea"/>
              <a:sym typeface="+mn-lt"/>
            </a:endParaRPr>
          </a:p>
        </p:txBody>
      </p:sp>
      <p:sp>
        <p:nvSpPr>
          <p:cNvPr id="10" name="任意多边形 21"/>
          <p:cNvSpPr>
            <a:spLocks noChangeAspect="1"/>
          </p:cNvSpPr>
          <p:nvPr/>
        </p:nvSpPr>
        <p:spPr>
          <a:xfrm>
            <a:off x="2699204" y="2719064"/>
            <a:ext cx="481330" cy="494030"/>
          </a:xfrm>
          <a:custGeom>
            <a:avLst/>
            <a:gdLst>
              <a:gd name="connsiteX0" fmla="*/ 2429303 w 4858607"/>
              <a:gd name="connsiteY0" fmla="*/ 566170 h 4981435"/>
              <a:gd name="connsiteX1" fmla="*/ 408311 w 4858607"/>
              <a:gd name="connsiteY1" fmla="*/ 2468125 h 4981435"/>
              <a:gd name="connsiteX2" fmla="*/ 1023582 w 4858607"/>
              <a:gd name="connsiteY2" fmla="*/ 2468125 h 4981435"/>
              <a:gd name="connsiteX3" fmla="*/ 1023582 w 4858607"/>
              <a:gd name="connsiteY3" fmla="*/ 2523405 h 4981435"/>
              <a:gd name="connsiteX4" fmla="*/ 1028702 w 4858607"/>
              <a:gd name="connsiteY4" fmla="*/ 2523405 h 4981435"/>
              <a:gd name="connsiteX5" fmla="*/ 1028702 w 4858607"/>
              <a:gd name="connsiteY5" fmla="*/ 4599293 h 4981435"/>
              <a:gd name="connsiteX6" fmla="*/ 1675256 w 4858607"/>
              <a:gd name="connsiteY6" fmla="*/ 4599293 h 4981435"/>
              <a:gd name="connsiteX7" fmla="*/ 1675256 w 4858607"/>
              <a:gd name="connsiteY7" fmla="*/ 2850266 h 4981435"/>
              <a:gd name="connsiteX8" fmla="*/ 1675265 w 4858607"/>
              <a:gd name="connsiteY8" fmla="*/ 2850266 h 4981435"/>
              <a:gd name="connsiteX9" fmla="*/ 1675265 w 4858607"/>
              <a:gd name="connsiteY9" fmla="*/ 2850266 h 4981435"/>
              <a:gd name="connsiteX10" fmla="*/ 2801200 w 4858607"/>
              <a:gd name="connsiteY10" fmla="*/ 2850266 h 4981435"/>
              <a:gd name="connsiteX11" fmla="*/ 2801200 w 4858607"/>
              <a:gd name="connsiteY11" fmla="*/ 2850265 h 4981435"/>
              <a:gd name="connsiteX12" fmla="*/ 3183342 w 4858607"/>
              <a:gd name="connsiteY12" fmla="*/ 2850265 h 4981435"/>
              <a:gd name="connsiteX13" fmla="*/ 3183342 w 4858607"/>
              <a:gd name="connsiteY13" fmla="*/ 2850266 h 4981435"/>
              <a:gd name="connsiteX14" fmla="*/ 3183342 w 4858607"/>
              <a:gd name="connsiteY14" fmla="*/ 2850266 h 4981435"/>
              <a:gd name="connsiteX15" fmla="*/ 3183342 w 4858607"/>
              <a:gd name="connsiteY15" fmla="*/ 3232407 h 4981435"/>
              <a:gd name="connsiteX16" fmla="*/ 3183342 w 4858607"/>
              <a:gd name="connsiteY16" fmla="*/ 3232407 h 4981435"/>
              <a:gd name="connsiteX17" fmla="*/ 3183342 w 4858607"/>
              <a:gd name="connsiteY17" fmla="*/ 4599293 h 4981435"/>
              <a:gd name="connsiteX18" fmla="*/ 3829904 w 4858607"/>
              <a:gd name="connsiteY18" fmla="*/ 4599293 h 4981435"/>
              <a:gd name="connsiteX19" fmla="*/ 3829904 w 4858607"/>
              <a:gd name="connsiteY19" fmla="*/ 2523405 h 4981435"/>
              <a:gd name="connsiteX20" fmla="*/ 3835025 w 4858607"/>
              <a:gd name="connsiteY20" fmla="*/ 2523405 h 4981435"/>
              <a:gd name="connsiteX21" fmla="*/ 3835025 w 4858607"/>
              <a:gd name="connsiteY21" fmla="*/ 2468125 h 4981435"/>
              <a:gd name="connsiteX22" fmla="*/ 4450297 w 4858607"/>
              <a:gd name="connsiteY22" fmla="*/ 2468125 h 4981435"/>
              <a:gd name="connsiteX23" fmla="*/ 2429303 w 4858607"/>
              <a:gd name="connsiteY23" fmla="*/ 0 h 4981435"/>
              <a:gd name="connsiteX24" fmla="*/ 4858607 w 4858607"/>
              <a:gd name="connsiteY24" fmla="*/ 2286215 h 4981435"/>
              <a:gd name="connsiteX25" fmla="*/ 4858607 w 4858607"/>
              <a:gd name="connsiteY25" fmla="*/ 2468125 h 4981435"/>
              <a:gd name="connsiteX26" fmla="*/ 4858607 w 4858607"/>
              <a:gd name="connsiteY26" fmla="*/ 2468125 h 4981435"/>
              <a:gd name="connsiteX27" fmla="*/ 4858607 w 4858607"/>
              <a:gd name="connsiteY27" fmla="*/ 2850266 h 4981435"/>
              <a:gd name="connsiteX28" fmla="*/ 4858607 w 4858607"/>
              <a:gd name="connsiteY28" fmla="*/ 2850266 h 4981435"/>
              <a:gd name="connsiteX29" fmla="*/ 4858607 w 4858607"/>
              <a:gd name="connsiteY29" fmla="*/ 2852385 h 4981435"/>
              <a:gd name="connsiteX30" fmla="*/ 4856355 w 4858607"/>
              <a:gd name="connsiteY30" fmla="*/ 2850266 h 4981435"/>
              <a:gd name="connsiteX31" fmla="*/ 4212045 w 4858607"/>
              <a:gd name="connsiteY31" fmla="*/ 2850266 h 4981435"/>
              <a:gd name="connsiteX32" fmla="*/ 4212045 w 4858607"/>
              <a:gd name="connsiteY32" fmla="*/ 4981434 h 4981435"/>
              <a:gd name="connsiteX33" fmla="*/ 4088357 w 4858607"/>
              <a:gd name="connsiteY33" fmla="*/ 4981434 h 4981435"/>
              <a:gd name="connsiteX34" fmla="*/ 3829904 w 4858607"/>
              <a:gd name="connsiteY34" fmla="*/ 4981434 h 4981435"/>
              <a:gd name="connsiteX35" fmla="*/ 2924889 w 4858607"/>
              <a:gd name="connsiteY35" fmla="*/ 4981434 h 4981435"/>
              <a:gd name="connsiteX36" fmla="*/ 2924889 w 4858607"/>
              <a:gd name="connsiteY36" fmla="*/ 4981434 h 4981435"/>
              <a:gd name="connsiteX37" fmla="*/ 2801200 w 4858607"/>
              <a:gd name="connsiteY37" fmla="*/ 4981434 h 4981435"/>
              <a:gd name="connsiteX38" fmla="*/ 2801200 w 4858607"/>
              <a:gd name="connsiteY38" fmla="*/ 3232407 h 4981435"/>
              <a:gd name="connsiteX39" fmla="*/ 2057397 w 4858607"/>
              <a:gd name="connsiteY39" fmla="*/ 3232407 h 4981435"/>
              <a:gd name="connsiteX40" fmla="*/ 2057397 w 4858607"/>
              <a:gd name="connsiteY40" fmla="*/ 4981435 h 4981435"/>
              <a:gd name="connsiteX41" fmla="*/ 1675256 w 4858607"/>
              <a:gd name="connsiteY41" fmla="*/ 4981435 h 4981435"/>
              <a:gd name="connsiteX42" fmla="*/ 1675256 w 4858607"/>
              <a:gd name="connsiteY42" fmla="*/ 4981434 h 4981435"/>
              <a:gd name="connsiteX43" fmla="*/ 1028702 w 4858607"/>
              <a:gd name="connsiteY43" fmla="*/ 4981434 h 4981435"/>
              <a:gd name="connsiteX44" fmla="*/ 733573 w 4858607"/>
              <a:gd name="connsiteY44" fmla="*/ 4981434 h 4981435"/>
              <a:gd name="connsiteX45" fmla="*/ 646561 w 4858607"/>
              <a:gd name="connsiteY45" fmla="*/ 4981434 h 4981435"/>
              <a:gd name="connsiteX46" fmla="*/ 646561 w 4858607"/>
              <a:gd name="connsiteY46" fmla="*/ 2850266 h 4981435"/>
              <a:gd name="connsiteX47" fmla="*/ 2253 w 4858607"/>
              <a:gd name="connsiteY47" fmla="*/ 2850266 h 4981435"/>
              <a:gd name="connsiteX48" fmla="*/ 0 w 4858607"/>
              <a:gd name="connsiteY48" fmla="*/ 2852385 h 4981435"/>
              <a:gd name="connsiteX49" fmla="*/ 0 w 4858607"/>
              <a:gd name="connsiteY49" fmla="*/ 2850266 h 4981435"/>
              <a:gd name="connsiteX50" fmla="*/ 0 w 4858607"/>
              <a:gd name="connsiteY50" fmla="*/ 2850266 h 4981435"/>
              <a:gd name="connsiteX51" fmla="*/ 0 w 4858607"/>
              <a:gd name="connsiteY51" fmla="*/ 2468125 h 4981435"/>
              <a:gd name="connsiteX52" fmla="*/ 0 w 4858607"/>
              <a:gd name="connsiteY52" fmla="*/ 2468125 h 4981435"/>
              <a:gd name="connsiteX53" fmla="*/ 0 w 4858607"/>
              <a:gd name="connsiteY53" fmla="*/ 2286215 h 49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58607" h="4981435">
                <a:moveTo>
                  <a:pt x="2429303" y="566170"/>
                </a:moveTo>
                <a:lnTo>
                  <a:pt x="408311" y="2468125"/>
                </a:lnTo>
                <a:lnTo>
                  <a:pt x="1023582" y="2468125"/>
                </a:lnTo>
                <a:lnTo>
                  <a:pt x="1023582" y="2523405"/>
                </a:lnTo>
                <a:lnTo>
                  <a:pt x="1028702" y="2523405"/>
                </a:lnTo>
                <a:lnTo>
                  <a:pt x="1028702" y="4599293"/>
                </a:lnTo>
                <a:lnTo>
                  <a:pt x="1675256" y="4599293"/>
                </a:lnTo>
                <a:lnTo>
                  <a:pt x="1675256" y="2850266"/>
                </a:lnTo>
                <a:lnTo>
                  <a:pt x="1675265" y="2850266"/>
                </a:lnTo>
                <a:lnTo>
                  <a:pt x="1675265" y="2850266"/>
                </a:lnTo>
                <a:lnTo>
                  <a:pt x="2801200" y="2850266"/>
                </a:lnTo>
                <a:lnTo>
                  <a:pt x="2801200" y="2850265"/>
                </a:lnTo>
                <a:lnTo>
                  <a:pt x="3183342" y="2850265"/>
                </a:lnTo>
                <a:lnTo>
                  <a:pt x="3183342" y="2850266"/>
                </a:lnTo>
                <a:lnTo>
                  <a:pt x="3183342" y="2850266"/>
                </a:lnTo>
                <a:lnTo>
                  <a:pt x="3183342" y="3232407"/>
                </a:lnTo>
                <a:lnTo>
                  <a:pt x="3183342" y="3232407"/>
                </a:lnTo>
                <a:lnTo>
                  <a:pt x="3183342" y="4599293"/>
                </a:lnTo>
                <a:lnTo>
                  <a:pt x="3829904" y="4599293"/>
                </a:lnTo>
                <a:lnTo>
                  <a:pt x="3829904" y="2523405"/>
                </a:lnTo>
                <a:lnTo>
                  <a:pt x="3835025" y="2523405"/>
                </a:lnTo>
                <a:lnTo>
                  <a:pt x="3835025" y="2468125"/>
                </a:lnTo>
                <a:lnTo>
                  <a:pt x="4450297" y="2468125"/>
                </a:lnTo>
                <a:close/>
                <a:moveTo>
                  <a:pt x="2429303" y="0"/>
                </a:moveTo>
                <a:lnTo>
                  <a:pt x="4858607" y="2286215"/>
                </a:lnTo>
                <a:lnTo>
                  <a:pt x="4858607" y="2468125"/>
                </a:lnTo>
                <a:lnTo>
                  <a:pt x="4858607" y="2468125"/>
                </a:lnTo>
                <a:lnTo>
                  <a:pt x="4858607" y="2850266"/>
                </a:lnTo>
                <a:lnTo>
                  <a:pt x="4858607" y="2850266"/>
                </a:lnTo>
                <a:lnTo>
                  <a:pt x="4858607" y="2852385"/>
                </a:lnTo>
                <a:lnTo>
                  <a:pt x="4856355" y="2850266"/>
                </a:lnTo>
                <a:lnTo>
                  <a:pt x="4212045" y="2850266"/>
                </a:lnTo>
                <a:lnTo>
                  <a:pt x="4212045" y="4981434"/>
                </a:lnTo>
                <a:lnTo>
                  <a:pt x="4088357" y="4981434"/>
                </a:lnTo>
                <a:lnTo>
                  <a:pt x="3829904" y="4981434"/>
                </a:lnTo>
                <a:lnTo>
                  <a:pt x="2924889" y="4981434"/>
                </a:lnTo>
                <a:lnTo>
                  <a:pt x="2924889" y="4981434"/>
                </a:lnTo>
                <a:lnTo>
                  <a:pt x="2801200" y="4981434"/>
                </a:lnTo>
                <a:lnTo>
                  <a:pt x="2801200" y="3232407"/>
                </a:lnTo>
                <a:lnTo>
                  <a:pt x="2057397" y="3232407"/>
                </a:lnTo>
                <a:lnTo>
                  <a:pt x="2057397" y="4981435"/>
                </a:lnTo>
                <a:lnTo>
                  <a:pt x="1675256" y="4981435"/>
                </a:lnTo>
                <a:lnTo>
                  <a:pt x="1675256" y="4981434"/>
                </a:lnTo>
                <a:lnTo>
                  <a:pt x="1028702" y="4981434"/>
                </a:lnTo>
                <a:lnTo>
                  <a:pt x="733573" y="4981434"/>
                </a:lnTo>
                <a:lnTo>
                  <a:pt x="646561" y="4981434"/>
                </a:lnTo>
                <a:lnTo>
                  <a:pt x="646561" y="2850266"/>
                </a:lnTo>
                <a:lnTo>
                  <a:pt x="2253" y="2850266"/>
                </a:lnTo>
                <a:lnTo>
                  <a:pt x="0" y="2852385"/>
                </a:lnTo>
                <a:lnTo>
                  <a:pt x="0" y="2850266"/>
                </a:lnTo>
                <a:lnTo>
                  <a:pt x="0" y="2850266"/>
                </a:lnTo>
                <a:lnTo>
                  <a:pt x="0" y="2468125"/>
                </a:lnTo>
                <a:lnTo>
                  <a:pt x="0" y="2468125"/>
                </a:lnTo>
                <a:lnTo>
                  <a:pt x="0" y="22862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任意多边形 19"/>
          <p:cNvSpPr>
            <a:spLocks noChangeAspect="1"/>
          </p:cNvSpPr>
          <p:nvPr/>
        </p:nvSpPr>
        <p:spPr>
          <a:xfrm>
            <a:off x="5844359" y="2719064"/>
            <a:ext cx="567055" cy="494030"/>
          </a:xfrm>
          <a:custGeom>
            <a:avLst/>
            <a:gdLst>
              <a:gd name="connsiteX0" fmla="*/ 2136838 w 4244134"/>
              <a:gd name="connsiteY0" fmla="*/ 2537631 h 3693319"/>
              <a:gd name="connsiteX1" fmla="*/ 2299844 w 4244134"/>
              <a:gd name="connsiteY1" fmla="*/ 2700637 h 3693319"/>
              <a:gd name="connsiteX2" fmla="*/ 2462850 w 4244134"/>
              <a:gd name="connsiteY2" fmla="*/ 2537631 h 3693319"/>
              <a:gd name="connsiteX3" fmla="*/ 616723 w 4244134"/>
              <a:gd name="connsiteY3" fmla="*/ 1748051 h 3693319"/>
              <a:gd name="connsiteX4" fmla="*/ 2488723 w 4244134"/>
              <a:gd name="connsiteY4" fmla="*/ 1748051 h 3693319"/>
              <a:gd name="connsiteX5" fmla="*/ 2488723 w 4244134"/>
              <a:gd name="connsiteY5" fmla="*/ 1884677 h 3693319"/>
              <a:gd name="connsiteX6" fmla="*/ 616723 w 4244134"/>
              <a:gd name="connsiteY6" fmla="*/ 1884677 h 3693319"/>
              <a:gd name="connsiteX7" fmla="*/ 616723 w 4244134"/>
              <a:gd name="connsiteY7" fmla="*/ 1421574 h 3693319"/>
              <a:gd name="connsiteX8" fmla="*/ 2488723 w 4244134"/>
              <a:gd name="connsiteY8" fmla="*/ 1421574 h 3693319"/>
              <a:gd name="connsiteX9" fmla="*/ 2488723 w 4244134"/>
              <a:gd name="connsiteY9" fmla="*/ 1558200 h 3693319"/>
              <a:gd name="connsiteX10" fmla="*/ 616723 w 4244134"/>
              <a:gd name="connsiteY10" fmla="*/ 1558200 h 3693319"/>
              <a:gd name="connsiteX11" fmla="*/ 616723 w 4244134"/>
              <a:gd name="connsiteY11" fmla="*/ 1095097 h 3693319"/>
              <a:gd name="connsiteX12" fmla="*/ 2488723 w 4244134"/>
              <a:gd name="connsiteY12" fmla="*/ 1095097 h 3693319"/>
              <a:gd name="connsiteX13" fmla="*/ 2488723 w 4244134"/>
              <a:gd name="connsiteY13" fmla="*/ 1231723 h 3693319"/>
              <a:gd name="connsiteX14" fmla="*/ 616723 w 4244134"/>
              <a:gd name="connsiteY14" fmla="*/ 1231723 h 3693319"/>
              <a:gd name="connsiteX15" fmla="*/ 204718 w 4244134"/>
              <a:gd name="connsiteY15" fmla="*/ 204718 h 3693319"/>
              <a:gd name="connsiteX16" fmla="*/ 204718 w 4244134"/>
              <a:gd name="connsiteY16" fmla="*/ 3488601 h 3693319"/>
              <a:gd name="connsiteX17" fmla="*/ 2907082 w 4244134"/>
              <a:gd name="connsiteY17" fmla="*/ 3488601 h 3693319"/>
              <a:gd name="connsiteX18" fmla="*/ 2907082 w 4244134"/>
              <a:gd name="connsiteY18" fmla="*/ 3096000 h 3693319"/>
              <a:gd name="connsiteX19" fmla="*/ 2907082 w 4244134"/>
              <a:gd name="connsiteY19" fmla="*/ 2973318 h 3693319"/>
              <a:gd name="connsiteX20" fmla="*/ 2907082 w 4244134"/>
              <a:gd name="connsiteY20" fmla="*/ 2619924 h 3693319"/>
              <a:gd name="connsiteX21" fmla="*/ 2302633 w 4244134"/>
              <a:gd name="connsiteY21" fmla="*/ 3224372 h 3693319"/>
              <a:gd name="connsiteX22" fmla="*/ 2288873 w 4244134"/>
              <a:gd name="connsiteY22" fmla="*/ 3210611 h 3693319"/>
              <a:gd name="connsiteX23" fmla="*/ 2286083 w 4244134"/>
              <a:gd name="connsiteY23" fmla="*/ 3213400 h 3693319"/>
              <a:gd name="connsiteX24" fmla="*/ 1610314 w 4244134"/>
              <a:gd name="connsiteY24" fmla="*/ 2537631 h 3693319"/>
              <a:gd name="connsiteX25" fmla="*/ 616723 w 4244134"/>
              <a:gd name="connsiteY25" fmla="*/ 2537631 h 3693319"/>
              <a:gd name="connsiteX26" fmla="*/ 616723 w 4244134"/>
              <a:gd name="connsiteY26" fmla="*/ 2401005 h 3693319"/>
              <a:gd name="connsiteX27" fmla="*/ 1473688 w 4244134"/>
              <a:gd name="connsiteY27" fmla="*/ 2401005 h 3693319"/>
              <a:gd name="connsiteX28" fmla="*/ 1340342 w 4244134"/>
              <a:gd name="connsiteY28" fmla="*/ 2267659 h 3693319"/>
              <a:gd name="connsiteX29" fmla="*/ 1396846 w 4244134"/>
              <a:gd name="connsiteY29" fmla="*/ 2211154 h 3693319"/>
              <a:gd name="connsiteX30" fmla="*/ 616723 w 4244134"/>
              <a:gd name="connsiteY30" fmla="*/ 2211154 h 3693319"/>
              <a:gd name="connsiteX31" fmla="*/ 616723 w 4244134"/>
              <a:gd name="connsiteY31" fmla="*/ 2074528 h 3693319"/>
              <a:gd name="connsiteX32" fmla="*/ 1533472 w 4244134"/>
              <a:gd name="connsiteY32" fmla="*/ 2074528 h 3693319"/>
              <a:gd name="connsiteX33" fmla="*/ 1603604 w 4244134"/>
              <a:gd name="connsiteY33" fmla="*/ 2004396 h 3693319"/>
              <a:gd name="connsiteX34" fmla="*/ 1673735 w 4244134"/>
              <a:gd name="connsiteY34" fmla="*/ 2074528 h 3693319"/>
              <a:gd name="connsiteX35" fmla="*/ 2488723 w 4244134"/>
              <a:gd name="connsiteY35" fmla="*/ 2074528 h 3693319"/>
              <a:gd name="connsiteX36" fmla="*/ 2488723 w 4244134"/>
              <a:gd name="connsiteY36" fmla="*/ 2211154 h 3693319"/>
              <a:gd name="connsiteX37" fmla="*/ 1810361 w 4244134"/>
              <a:gd name="connsiteY37" fmla="*/ 2211154 h 3693319"/>
              <a:gd name="connsiteX38" fmla="*/ 2000212 w 4244134"/>
              <a:gd name="connsiteY38" fmla="*/ 2401005 h 3693319"/>
              <a:gd name="connsiteX39" fmla="*/ 2488723 w 4244134"/>
              <a:gd name="connsiteY39" fmla="*/ 2401005 h 3693319"/>
              <a:gd name="connsiteX40" fmla="*/ 2488723 w 4244134"/>
              <a:gd name="connsiteY40" fmla="*/ 2511758 h 3693319"/>
              <a:gd name="connsiteX41" fmla="*/ 2907082 w 4244134"/>
              <a:gd name="connsiteY41" fmla="*/ 2093399 h 3693319"/>
              <a:gd name="connsiteX42" fmla="*/ 2907082 w 4244134"/>
              <a:gd name="connsiteY42" fmla="*/ 204718 h 3693319"/>
              <a:gd name="connsiteX43" fmla="*/ 0 w 4244134"/>
              <a:gd name="connsiteY43" fmla="*/ 0 h 3693319"/>
              <a:gd name="connsiteX44" fmla="*/ 204718 w 4244134"/>
              <a:gd name="connsiteY44" fmla="*/ 0 h 3693319"/>
              <a:gd name="connsiteX45" fmla="*/ 204718 w 4244134"/>
              <a:gd name="connsiteY45" fmla="*/ 1 h 3693319"/>
              <a:gd name="connsiteX46" fmla="*/ 2907082 w 4244134"/>
              <a:gd name="connsiteY46" fmla="*/ 1 h 3693319"/>
              <a:gd name="connsiteX47" fmla="*/ 2907082 w 4244134"/>
              <a:gd name="connsiteY47" fmla="*/ 0 h 3693319"/>
              <a:gd name="connsiteX48" fmla="*/ 3111799 w 4244134"/>
              <a:gd name="connsiteY48" fmla="*/ 0 h 3693319"/>
              <a:gd name="connsiteX49" fmla="*/ 3111799 w 4244134"/>
              <a:gd name="connsiteY49" fmla="*/ 1888682 h 3693319"/>
              <a:gd name="connsiteX50" fmla="*/ 3980872 w 4244134"/>
              <a:gd name="connsiteY50" fmla="*/ 1019609 h 3693319"/>
              <a:gd name="connsiteX51" fmla="*/ 4244134 w 4244134"/>
              <a:gd name="connsiteY51" fmla="*/ 1282871 h 3693319"/>
              <a:gd name="connsiteX52" fmla="*/ 3111799 w 4244134"/>
              <a:gd name="connsiteY52" fmla="*/ 2415207 h 3693319"/>
              <a:gd name="connsiteX53" fmla="*/ 3111799 w 4244134"/>
              <a:gd name="connsiteY53" fmla="*/ 2973318 h 3693319"/>
              <a:gd name="connsiteX54" fmla="*/ 3111799 w 4244134"/>
              <a:gd name="connsiteY54" fmla="*/ 3096000 h 3693319"/>
              <a:gd name="connsiteX55" fmla="*/ 3111799 w 4244134"/>
              <a:gd name="connsiteY55" fmla="*/ 3693319 h 3693319"/>
              <a:gd name="connsiteX56" fmla="*/ 2907082 w 4244134"/>
              <a:gd name="connsiteY56" fmla="*/ 3693319 h 3693319"/>
              <a:gd name="connsiteX57" fmla="*/ 2907082 w 4244134"/>
              <a:gd name="connsiteY57" fmla="*/ 3693318 h 3693319"/>
              <a:gd name="connsiteX58" fmla="*/ 1 w 4244134"/>
              <a:gd name="connsiteY58" fmla="*/ 3693318 h 3693319"/>
              <a:gd name="connsiteX59" fmla="*/ 1 w 4244134"/>
              <a:gd name="connsiteY59" fmla="*/ 3636000 h 3693319"/>
              <a:gd name="connsiteX60" fmla="*/ 0 w 4244134"/>
              <a:gd name="connsiteY60" fmla="*/ 363600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44134" h="3693319">
                <a:moveTo>
                  <a:pt x="2136838" y="2537631"/>
                </a:moveTo>
                <a:lnTo>
                  <a:pt x="2299844" y="2700637"/>
                </a:lnTo>
                <a:lnTo>
                  <a:pt x="2462850" y="2537631"/>
                </a:lnTo>
                <a:close/>
                <a:moveTo>
                  <a:pt x="616723" y="1748051"/>
                </a:moveTo>
                <a:lnTo>
                  <a:pt x="2488723" y="1748051"/>
                </a:lnTo>
                <a:lnTo>
                  <a:pt x="2488723" y="1884677"/>
                </a:lnTo>
                <a:lnTo>
                  <a:pt x="616723" y="1884677"/>
                </a:lnTo>
                <a:close/>
                <a:moveTo>
                  <a:pt x="616723" y="1421574"/>
                </a:moveTo>
                <a:lnTo>
                  <a:pt x="2488723" y="1421574"/>
                </a:lnTo>
                <a:lnTo>
                  <a:pt x="2488723" y="1558200"/>
                </a:lnTo>
                <a:lnTo>
                  <a:pt x="616723" y="1558200"/>
                </a:lnTo>
                <a:close/>
                <a:moveTo>
                  <a:pt x="616723" y="1095097"/>
                </a:moveTo>
                <a:lnTo>
                  <a:pt x="2488723" y="1095097"/>
                </a:lnTo>
                <a:lnTo>
                  <a:pt x="2488723" y="1231723"/>
                </a:lnTo>
                <a:lnTo>
                  <a:pt x="616723" y="1231723"/>
                </a:lnTo>
                <a:close/>
                <a:moveTo>
                  <a:pt x="204718" y="204718"/>
                </a:moveTo>
                <a:lnTo>
                  <a:pt x="204718" y="3488601"/>
                </a:lnTo>
                <a:lnTo>
                  <a:pt x="2907082" y="3488601"/>
                </a:lnTo>
                <a:lnTo>
                  <a:pt x="2907082" y="3096000"/>
                </a:lnTo>
                <a:lnTo>
                  <a:pt x="2907082" y="2973318"/>
                </a:lnTo>
                <a:lnTo>
                  <a:pt x="2907082" y="2619924"/>
                </a:lnTo>
                <a:lnTo>
                  <a:pt x="2302633" y="3224372"/>
                </a:lnTo>
                <a:lnTo>
                  <a:pt x="2288873" y="3210611"/>
                </a:lnTo>
                <a:lnTo>
                  <a:pt x="2286083" y="3213400"/>
                </a:lnTo>
                <a:lnTo>
                  <a:pt x="1610314" y="2537631"/>
                </a:lnTo>
                <a:lnTo>
                  <a:pt x="616723" y="2537631"/>
                </a:lnTo>
                <a:lnTo>
                  <a:pt x="616723" y="2401005"/>
                </a:lnTo>
                <a:lnTo>
                  <a:pt x="1473688" y="2401005"/>
                </a:lnTo>
                <a:lnTo>
                  <a:pt x="1340342" y="2267659"/>
                </a:lnTo>
                <a:lnTo>
                  <a:pt x="1396846" y="2211154"/>
                </a:lnTo>
                <a:lnTo>
                  <a:pt x="616723" y="2211154"/>
                </a:lnTo>
                <a:lnTo>
                  <a:pt x="616723" y="2074528"/>
                </a:lnTo>
                <a:lnTo>
                  <a:pt x="1533472" y="2074528"/>
                </a:lnTo>
                <a:lnTo>
                  <a:pt x="1603604" y="2004396"/>
                </a:lnTo>
                <a:lnTo>
                  <a:pt x="1673735" y="2074528"/>
                </a:lnTo>
                <a:lnTo>
                  <a:pt x="2488723" y="2074528"/>
                </a:lnTo>
                <a:lnTo>
                  <a:pt x="2488723" y="2211154"/>
                </a:lnTo>
                <a:lnTo>
                  <a:pt x="1810361" y="2211154"/>
                </a:lnTo>
                <a:lnTo>
                  <a:pt x="2000212" y="2401005"/>
                </a:lnTo>
                <a:lnTo>
                  <a:pt x="2488723" y="2401005"/>
                </a:lnTo>
                <a:lnTo>
                  <a:pt x="2488723" y="2511758"/>
                </a:lnTo>
                <a:lnTo>
                  <a:pt x="2907082" y="2093399"/>
                </a:lnTo>
                <a:lnTo>
                  <a:pt x="2907082" y="204718"/>
                </a:lnTo>
                <a:close/>
                <a:moveTo>
                  <a:pt x="0" y="0"/>
                </a:moveTo>
                <a:lnTo>
                  <a:pt x="204718" y="0"/>
                </a:lnTo>
                <a:lnTo>
                  <a:pt x="204718" y="1"/>
                </a:lnTo>
                <a:lnTo>
                  <a:pt x="2907082" y="1"/>
                </a:lnTo>
                <a:lnTo>
                  <a:pt x="2907082" y="0"/>
                </a:lnTo>
                <a:lnTo>
                  <a:pt x="3111799" y="0"/>
                </a:lnTo>
                <a:lnTo>
                  <a:pt x="3111799" y="1888682"/>
                </a:lnTo>
                <a:lnTo>
                  <a:pt x="3980872" y="1019609"/>
                </a:lnTo>
                <a:lnTo>
                  <a:pt x="4244134" y="1282871"/>
                </a:lnTo>
                <a:lnTo>
                  <a:pt x="3111799" y="2415207"/>
                </a:lnTo>
                <a:lnTo>
                  <a:pt x="3111799" y="2973318"/>
                </a:lnTo>
                <a:lnTo>
                  <a:pt x="3111799" y="3096000"/>
                </a:lnTo>
                <a:lnTo>
                  <a:pt x="3111799" y="3693319"/>
                </a:lnTo>
                <a:lnTo>
                  <a:pt x="2907082" y="3693319"/>
                </a:lnTo>
                <a:lnTo>
                  <a:pt x="2907082" y="3693318"/>
                </a:lnTo>
                <a:lnTo>
                  <a:pt x="1" y="3693318"/>
                </a:lnTo>
                <a:lnTo>
                  <a:pt x="1" y="3636000"/>
                </a:lnTo>
                <a:lnTo>
                  <a:pt x="0" y="3636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任意多边形 20"/>
          <p:cNvSpPr>
            <a:spLocks noChangeAspect="1"/>
          </p:cNvSpPr>
          <p:nvPr/>
        </p:nvSpPr>
        <p:spPr>
          <a:xfrm>
            <a:off x="9053014" y="2719064"/>
            <a:ext cx="457835" cy="494030"/>
          </a:xfrm>
          <a:custGeom>
            <a:avLst/>
            <a:gdLst>
              <a:gd name="connsiteX0" fmla="*/ 2149595 w 4366834"/>
              <a:gd name="connsiteY0" fmla="*/ 2482640 h 4704489"/>
              <a:gd name="connsiteX1" fmla="*/ 2102840 w 4366834"/>
              <a:gd name="connsiteY1" fmla="*/ 2492080 h 4704489"/>
              <a:gd name="connsiteX2" fmla="*/ 2012340 w 4366834"/>
              <a:gd name="connsiteY2" fmla="*/ 2628611 h 4704489"/>
              <a:gd name="connsiteX3" fmla="*/ 2160516 w 4366834"/>
              <a:gd name="connsiteY3" fmla="*/ 2776787 h 4704489"/>
              <a:gd name="connsiteX4" fmla="*/ 2308692 w 4366834"/>
              <a:gd name="connsiteY4" fmla="*/ 2628611 h 4704489"/>
              <a:gd name="connsiteX5" fmla="*/ 2218193 w 4366834"/>
              <a:gd name="connsiteY5" fmla="*/ 2492080 h 4704489"/>
              <a:gd name="connsiteX6" fmla="*/ 2171438 w 4366834"/>
              <a:gd name="connsiteY6" fmla="*/ 2482640 h 4704489"/>
              <a:gd name="connsiteX7" fmla="*/ 2160518 w 4366834"/>
              <a:gd name="connsiteY7" fmla="*/ 951351 h 4704489"/>
              <a:gd name="connsiteX8" fmla="*/ 2302218 w 4366834"/>
              <a:gd name="connsiteY8" fmla="*/ 1093052 h 4704489"/>
              <a:gd name="connsiteX9" fmla="*/ 2302218 w 4366834"/>
              <a:gd name="connsiteY9" fmla="*/ 2314238 h 4704489"/>
              <a:gd name="connsiteX10" fmla="*/ 2353661 w 4366834"/>
              <a:gd name="connsiteY10" fmla="*/ 2342160 h 4704489"/>
              <a:gd name="connsiteX11" fmla="*/ 2505965 w 4366834"/>
              <a:gd name="connsiteY11" fmla="*/ 2628611 h 4704489"/>
              <a:gd name="connsiteX12" fmla="*/ 2160517 w 4366834"/>
              <a:gd name="connsiteY12" fmla="*/ 2974059 h 4704489"/>
              <a:gd name="connsiteX13" fmla="*/ 1815069 w 4366834"/>
              <a:gd name="connsiteY13" fmla="*/ 2628611 h 4704489"/>
              <a:gd name="connsiteX14" fmla="*/ 1967374 w 4366834"/>
              <a:gd name="connsiteY14" fmla="*/ 2342160 h 4704489"/>
              <a:gd name="connsiteX15" fmla="*/ 2018817 w 4366834"/>
              <a:gd name="connsiteY15" fmla="*/ 2314238 h 4704489"/>
              <a:gd name="connsiteX16" fmla="*/ 2018817 w 4366834"/>
              <a:gd name="connsiteY16" fmla="*/ 1093052 h 4704489"/>
              <a:gd name="connsiteX17" fmla="*/ 2163170 w 4366834"/>
              <a:gd name="connsiteY17" fmla="*/ 761506 h 4704489"/>
              <a:gd name="connsiteX18" fmla="*/ 383357 w 4366834"/>
              <a:gd name="connsiteY18" fmla="*/ 2541318 h 4704489"/>
              <a:gd name="connsiteX19" fmla="*/ 2163170 w 4366834"/>
              <a:gd name="connsiteY19" fmla="*/ 4321131 h 4704489"/>
              <a:gd name="connsiteX20" fmla="*/ 3942983 w 4366834"/>
              <a:gd name="connsiteY20" fmla="*/ 2541318 h 4704489"/>
              <a:gd name="connsiteX21" fmla="*/ 2163170 w 4366834"/>
              <a:gd name="connsiteY21" fmla="*/ 761506 h 4704489"/>
              <a:gd name="connsiteX22" fmla="*/ 1914854 w 4366834"/>
              <a:gd name="connsiteY22" fmla="*/ 0 h 4704489"/>
              <a:gd name="connsiteX23" fmla="*/ 2451372 w 4366834"/>
              <a:gd name="connsiteY23" fmla="*/ 0 h 4704489"/>
              <a:gd name="connsiteX24" fmla="*/ 2451372 w 4366834"/>
              <a:gd name="connsiteY24" fmla="*/ 398363 h 4704489"/>
              <a:gd name="connsiteX25" fmla="*/ 2492601 w 4366834"/>
              <a:gd name="connsiteY25" fmla="*/ 403072 h 4704489"/>
              <a:gd name="connsiteX26" fmla="*/ 3372621 w 4366834"/>
              <a:gd name="connsiteY26" fmla="*/ 747583 h 4704489"/>
              <a:gd name="connsiteX27" fmla="*/ 3532765 w 4366834"/>
              <a:gd name="connsiteY27" fmla="*/ 867337 h 4704489"/>
              <a:gd name="connsiteX28" fmla="*/ 3733861 w 4366834"/>
              <a:gd name="connsiteY28" fmla="*/ 666241 h 4704489"/>
              <a:gd name="connsiteX29" fmla="*/ 3498760 w 4366834"/>
              <a:gd name="connsiteY29" fmla="*/ 431140 h 4704489"/>
              <a:gd name="connsiteX30" fmla="*/ 3711472 w 4366834"/>
              <a:gd name="connsiteY30" fmla="*/ 218428 h 4704489"/>
              <a:gd name="connsiteX31" fmla="*/ 4366834 w 4366834"/>
              <a:gd name="connsiteY31" fmla="*/ 873790 h 4704489"/>
              <a:gd name="connsiteX32" fmla="*/ 4154122 w 4366834"/>
              <a:gd name="connsiteY32" fmla="*/ 1086502 h 4704489"/>
              <a:gd name="connsiteX33" fmla="*/ 3919022 w 4366834"/>
              <a:gd name="connsiteY33" fmla="*/ 851401 h 4704489"/>
              <a:gd name="connsiteX34" fmla="*/ 3724157 w 4366834"/>
              <a:gd name="connsiteY34" fmla="*/ 1046266 h 4704489"/>
              <a:gd name="connsiteX35" fmla="*/ 3832379 w 4366834"/>
              <a:gd name="connsiteY35" fmla="*/ 1165341 h 4704489"/>
              <a:gd name="connsiteX36" fmla="*/ 4326342 w 4366834"/>
              <a:gd name="connsiteY36" fmla="*/ 2541318 h 4704489"/>
              <a:gd name="connsiteX37" fmla="*/ 2163171 w 4366834"/>
              <a:gd name="connsiteY37" fmla="*/ 4704489 h 4704489"/>
              <a:gd name="connsiteX38" fmla="*/ 0 w 4366834"/>
              <a:gd name="connsiteY38" fmla="*/ 2541318 h 4704489"/>
              <a:gd name="connsiteX39" fmla="*/ 1727217 w 4366834"/>
              <a:gd name="connsiteY39" fmla="*/ 422095 h 4704489"/>
              <a:gd name="connsiteX40" fmla="*/ 1914854 w 4366834"/>
              <a:gd name="connsiteY40" fmla="*/ 393458 h 47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66834" h="4704489">
                <a:moveTo>
                  <a:pt x="2149595" y="2482640"/>
                </a:moveTo>
                <a:lnTo>
                  <a:pt x="2102840" y="2492080"/>
                </a:lnTo>
                <a:cubicBezTo>
                  <a:pt x="2049657" y="2514574"/>
                  <a:pt x="2012340" y="2567235"/>
                  <a:pt x="2012340" y="2628611"/>
                </a:cubicBezTo>
                <a:cubicBezTo>
                  <a:pt x="2012340" y="2710446"/>
                  <a:pt x="2078681" y="2776787"/>
                  <a:pt x="2160516" y="2776787"/>
                </a:cubicBezTo>
                <a:cubicBezTo>
                  <a:pt x="2242351" y="2776787"/>
                  <a:pt x="2308692" y="2710446"/>
                  <a:pt x="2308692" y="2628611"/>
                </a:cubicBezTo>
                <a:cubicBezTo>
                  <a:pt x="2308692" y="2567235"/>
                  <a:pt x="2271375" y="2514574"/>
                  <a:pt x="2218193" y="2492080"/>
                </a:cubicBezTo>
                <a:lnTo>
                  <a:pt x="2171438" y="2482640"/>
                </a:lnTo>
                <a:close/>
                <a:moveTo>
                  <a:pt x="2160518" y="951351"/>
                </a:moveTo>
                <a:lnTo>
                  <a:pt x="2302218" y="1093052"/>
                </a:lnTo>
                <a:lnTo>
                  <a:pt x="2302218" y="2314238"/>
                </a:lnTo>
                <a:lnTo>
                  <a:pt x="2353661" y="2342160"/>
                </a:lnTo>
                <a:cubicBezTo>
                  <a:pt x="2445550" y="2404240"/>
                  <a:pt x="2505965" y="2509370"/>
                  <a:pt x="2505965" y="2628611"/>
                </a:cubicBezTo>
                <a:cubicBezTo>
                  <a:pt x="2505965" y="2819397"/>
                  <a:pt x="2351303" y="2974059"/>
                  <a:pt x="2160517" y="2974059"/>
                </a:cubicBezTo>
                <a:cubicBezTo>
                  <a:pt x="1969731" y="2974059"/>
                  <a:pt x="1815069" y="2819397"/>
                  <a:pt x="1815069" y="2628611"/>
                </a:cubicBezTo>
                <a:cubicBezTo>
                  <a:pt x="1815069" y="2509370"/>
                  <a:pt x="1875484" y="2404240"/>
                  <a:pt x="1967374" y="2342160"/>
                </a:cubicBezTo>
                <a:lnTo>
                  <a:pt x="2018817" y="2314238"/>
                </a:lnTo>
                <a:lnTo>
                  <a:pt x="2018817" y="1093052"/>
                </a:lnTo>
                <a:close/>
                <a:moveTo>
                  <a:pt x="2163170" y="761506"/>
                </a:moveTo>
                <a:cubicBezTo>
                  <a:pt x="1180206" y="761506"/>
                  <a:pt x="383357" y="1558354"/>
                  <a:pt x="383357" y="2541318"/>
                </a:cubicBezTo>
                <a:cubicBezTo>
                  <a:pt x="383357" y="3524282"/>
                  <a:pt x="1180206" y="4321131"/>
                  <a:pt x="2163170" y="4321131"/>
                </a:cubicBezTo>
                <a:cubicBezTo>
                  <a:pt x="3146134" y="4321131"/>
                  <a:pt x="3942983" y="3524282"/>
                  <a:pt x="3942983" y="2541318"/>
                </a:cubicBezTo>
                <a:cubicBezTo>
                  <a:pt x="3942983" y="1558354"/>
                  <a:pt x="3146134" y="761506"/>
                  <a:pt x="2163170" y="761506"/>
                </a:cubicBezTo>
                <a:close/>
                <a:moveTo>
                  <a:pt x="1914854" y="0"/>
                </a:moveTo>
                <a:lnTo>
                  <a:pt x="2451372" y="0"/>
                </a:lnTo>
                <a:lnTo>
                  <a:pt x="2451372" y="398363"/>
                </a:lnTo>
                <a:lnTo>
                  <a:pt x="2492601" y="403072"/>
                </a:lnTo>
                <a:cubicBezTo>
                  <a:pt x="2814843" y="452310"/>
                  <a:pt x="3113687" y="572651"/>
                  <a:pt x="3372621" y="747583"/>
                </a:cubicBezTo>
                <a:lnTo>
                  <a:pt x="3532765" y="867337"/>
                </a:lnTo>
                <a:lnTo>
                  <a:pt x="3733861" y="666241"/>
                </a:lnTo>
                <a:lnTo>
                  <a:pt x="3498760" y="431140"/>
                </a:lnTo>
                <a:lnTo>
                  <a:pt x="3711472" y="218428"/>
                </a:lnTo>
                <a:lnTo>
                  <a:pt x="4366834" y="873790"/>
                </a:lnTo>
                <a:lnTo>
                  <a:pt x="4154122" y="1086502"/>
                </a:lnTo>
                <a:lnTo>
                  <a:pt x="3919022" y="851401"/>
                </a:lnTo>
                <a:lnTo>
                  <a:pt x="3724157" y="1046266"/>
                </a:lnTo>
                <a:lnTo>
                  <a:pt x="3832379" y="1165341"/>
                </a:lnTo>
                <a:cubicBezTo>
                  <a:pt x="4140968" y="1539264"/>
                  <a:pt x="4326342" y="2018643"/>
                  <a:pt x="4326342" y="2541318"/>
                </a:cubicBezTo>
                <a:cubicBezTo>
                  <a:pt x="4326342" y="3736004"/>
                  <a:pt x="3357857" y="4704489"/>
                  <a:pt x="2163171" y="4704489"/>
                </a:cubicBezTo>
                <a:cubicBezTo>
                  <a:pt x="968485" y="4704489"/>
                  <a:pt x="0" y="3736004"/>
                  <a:pt x="0" y="2541318"/>
                </a:cubicBezTo>
                <a:cubicBezTo>
                  <a:pt x="0" y="1495968"/>
                  <a:pt x="741497" y="623803"/>
                  <a:pt x="1727217" y="422095"/>
                </a:cubicBezTo>
                <a:lnTo>
                  <a:pt x="1914854" y="3934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文本框 12"/>
          <p:cNvSpPr txBox="1"/>
          <p:nvPr/>
        </p:nvSpPr>
        <p:spPr>
          <a:xfrm>
            <a:off x="1747339" y="3973189"/>
            <a:ext cx="2218055" cy="116769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a:solidFill>
                  <a:schemeClr val="bg1"/>
                </a:solidFill>
                <a:cs typeface="+mn-ea"/>
                <a:sym typeface="+mn-lt"/>
              </a:rPr>
              <a:t>Please enter text here.Please enter text here.Please enter text here.Please enter text here</a:t>
            </a:r>
            <a:endParaRPr lang="en-US" sz="1200">
              <a:solidFill>
                <a:schemeClr val="bg1"/>
              </a:solidFill>
              <a:cs typeface="+mn-ea"/>
              <a:sym typeface="+mn-lt"/>
            </a:endParaRPr>
          </a:p>
        </p:txBody>
      </p:sp>
      <p:sp>
        <p:nvSpPr>
          <p:cNvPr id="14" name="文本框 13"/>
          <p:cNvSpPr txBox="1"/>
          <p:nvPr/>
        </p:nvSpPr>
        <p:spPr>
          <a:xfrm>
            <a:off x="1914979" y="3549644"/>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bg1"/>
                </a:solidFill>
                <a:cs typeface="+mn-ea"/>
                <a:sym typeface="+mn-lt"/>
              </a:rPr>
              <a:t>输入标题</a:t>
            </a:r>
            <a:endParaRPr lang="zh-CN" altLang="en-US" sz="2400">
              <a:solidFill>
                <a:schemeClr val="bg1"/>
              </a:solidFill>
              <a:cs typeface="+mn-ea"/>
              <a:sym typeface="+mn-lt"/>
            </a:endParaRPr>
          </a:p>
        </p:txBody>
      </p:sp>
      <p:sp>
        <p:nvSpPr>
          <p:cNvPr id="15" name="文本框 14"/>
          <p:cNvSpPr txBox="1"/>
          <p:nvPr/>
        </p:nvSpPr>
        <p:spPr>
          <a:xfrm>
            <a:off x="8089084" y="3973824"/>
            <a:ext cx="2218055" cy="116769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endParaRPr lang="en-US" sz="1200" dirty="0">
              <a:solidFill>
                <a:schemeClr val="bg1"/>
              </a:solidFill>
              <a:cs typeface="+mn-ea"/>
              <a:sym typeface="+mn-lt"/>
            </a:endParaRPr>
          </a:p>
        </p:txBody>
      </p:sp>
      <p:sp>
        <p:nvSpPr>
          <p:cNvPr id="16" name="文本框 15"/>
          <p:cNvSpPr txBox="1"/>
          <p:nvPr/>
        </p:nvSpPr>
        <p:spPr>
          <a:xfrm>
            <a:off x="8256724" y="3550279"/>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bg1"/>
                </a:solidFill>
                <a:cs typeface="+mn-ea"/>
                <a:sym typeface="+mn-lt"/>
              </a:rPr>
              <a:t>输入标题</a:t>
            </a:r>
            <a:endParaRPr lang="zh-CN" altLang="en-US" sz="2400">
              <a:solidFill>
                <a:schemeClr val="bg1"/>
              </a:solidFill>
              <a:cs typeface="+mn-ea"/>
              <a:sym typeface="+mn-lt"/>
            </a:endParaRPr>
          </a:p>
        </p:txBody>
      </p:sp>
      <p:pic>
        <p:nvPicPr>
          <p:cNvPr id="5" name="图片 4"/>
          <p:cNvPicPr>
            <a:picLocks noChangeAspect="1"/>
          </p:cNvPicPr>
          <p:nvPr/>
        </p:nvPicPr>
        <p:blipFill>
          <a:blip r:embed="rId1"/>
          <a:stretch>
            <a:fillRect/>
          </a:stretch>
        </p:blipFill>
        <p:spPr>
          <a:xfrm>
            <a:off x="567571" y="1397876"/>
            <a:ext cx="6527675" cy="3600008"/>
          </a:xfrm>
          <a:prstGeom prst="rect">
            <a:avLst/>
          </a:prstGeom>
        </p:spPr>
      </p:pic>
      <p:sp>
        <p:nvSpPr>
          <p:cNvPr id="6" name="文本框 5"/>
          <p:cNvSpPr txBox="1"/>
          <p:nvPr/>
        </p:nvSpPr>
        <p:spPr>
          <a:xfrm>
            <a:off x="7337714" y="1425972"/>
            <a:ext cx="4310792" cy="3693319"/>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1" i="0" dirty="0" err="1">
                <a:solidFill>
                  <a:srgbClr val="000000"/>
                </a:solidFill>
                <a:effectLst/>
                <a:latin typeface="微软雅黑" panose="020B0503020204020204" pitchFamily="34" charset="-122"/>
                <a:ea typeface="微软雅黑" panose="020B0503020204020204" pitchFamily="34" charset="-122"/>
              </a:rPr>
              <a:t>Tushare</a:t>
            </a:r>
            <a:r>
              <a:rPr lang="zh-CN" altLang="en-US" b="1" i="0" dirty="0">
                <a:solidFill>
                  <a:srgbClr val="000000"/>
                </a:solidFill>
                <a:effectLst/>
                <a:latin typeface="微软雅黑" panose="020B0503020204020204" pitchFamily="34" charset="-122"/>
                <a:ea typeface="微软雅黑" panose="020B0503020204020204" pitchFamily="34" charset="-122"/>
              </a:rPr>
              <a:t>是一个免费、开源的</a:t>
            </a:r>
            <a:r>
              <a:rPr lang="en-US" altLang="zh-CN" b="1" i="0" dirty="0">
                <a:solidFill>
                  <a:srgbClr val="000000"/>
                </a:solidFill>
                <a:effectLst/>
                <a:latin typeface="微软雅黑" panose="020B0503020204020204" pitchFamily="34" charset="-122"/>
                <a:ea typeface="微软雅黑" panose="020B0503020204020204" pitchFamily="34" charset="-122"/>
              </a:rPr>
              <a:t>python</a:t>
            </a:r>
            <a:r>
              <a:rPr lang="zh-CN" altLang="en-US" b="1" i="0" dirty="0">
                <a:solidFill>
                  <a:srgbClr val="000000"/>
                </a:solidFill>
                <a:effectLst/>
                <a:latin typeface="微软雅黑" panose="020B0503020204020204" pitchFamily="34" charset="-122"/>
                <a:ea typeface="微软雅黑" panose="020B0503020204020204" pitchFamily="34" charset="-122"/>
              </a:rPr>
              <a:t>财经数据接口包。</a:t>
            </a:r>
            <a:r>
              <a:rPr lang="zh-CN" altLang="en-US" b="0" i="0" dirty="0">
                <a:solidFill>
                  <a:srgbClr val="000000"/>
                </a:solidFill>
                <a:effectLst/>
                <a:latin typeface="微软雅黑" panose="020B0503020204020204" pitchFamily="34" charset="-122"/>
                <a:ea typeface="微软雅黑" panose="020B0503020204020204" pitchFamily="34" charset="-122"/>
              </a:rPr>
              <a:t>主要实现对股票等金融数据从</a:t>
            </a:r>
            <a:r>
              <a:rPr lang="zh-CN" altLang="en-US" b="1" i="0" dirty="0">
                <a:solidFill>
                  <a:srgbClr val="000000"/>
                </a:solidFill>
                <a:effectLst/>
                <a:latin typeface="微软雅黑" panose="020B0503020204020204" pitchFamily="34" charset="-122"/>
                <a:ea typeface="微软雅黑" panose="020B0503020204020204" pitchFamily="34" charset="-122"/>
              </a:rPr>
              <a:t>数据采集</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清洗加工</a:t>
            </a:r>
            <a:r>
              <a:rPr lang="zh-CN" altLang="en-US" b="0" i="0" dirty="0">
                <a:solidFill>
                  <a:srgbClr val="000000"/>
                </a:solidFill>
                <a:effectLst/>
                <a:latin typeface="微软雅黑" panose="020B0503020204020204" pitchFamily="34" charset="-122"/>
                <a:ea typeface="微软雅黑" panose="020B0503020204020204" pitchFamily="34" charset="-122"/>
              </a:rPr>
              <a:t> 到 </a:t>
            </a:r>
            <a:r>
              <a:rPr lang="zh-CN" altLang="en-US" b="1" i="0" dirty="0">
                <a:solidFill>
                  <a:srgbClr val="000000"/>
                </a:solidFill>
                <a:effectLst/>
                <a:latin typeface="微软雅黑" panose="020B0503020204020204" pitchFamily="34" charset="-122"/>
                <a:ea typeface="微软雅黑" panose="020B0503020204020204" pitchFamily="34" charset="-122"/>
              </a:rPr>
              <a:t>数据存储</a:t>
            </a:r>
            <a:r>
              <a:rPr lang="zh-CN" altLang="en-US" b="0" i="0" dirty="0">
                <a:solidFill>
                  <a:srgbClr val="000000"/>
                </a:solidFill>
                <a:effectLst/>
                <a:latin typeface="微软雅黑" panose="020B0503020204020204" pitchFamily="34" charset="-122"/>
                <a:ea typeface="微软雅黑" panose="020B0503020204020204" pitchFamily="34" charset="-122"/>
              </a:rPr>
              <a:t>的过程，能够为金融分析人员提供快速、整洁、和多样的便于分析的数据，为他们在数据获取方面极大地减轻工作量，使他们更加专注于策略和模型的研究与实现上。考虑到</a:t>
            </a:r>
            <a:r>
              <a:rPr lang="en-US" altLang="zh-CN" b="0" i="0" dirty="0">
                <a:solidFill>
                  <a:srgbClr val="000000"/>
                </a:solidFill>
                <a:effectLst/>
                <a:latin typeface="微软雅黑" panose="020B0503020204020204" pitchFamily="34" charset="-122"/>
                <a:ea typeface="微软雅黑" panose="020B0503020204020204" pitchFamily="34" charset="-122"/>
              </a:rPr>
              <a:t>Python pandas</a:t>
            </a:r>
            <a:r>
              <a:rPr lang="zh-CN" altLang="en-US" b="0" i="0" dirty="0">
                <a:solidFill>
                  <a:srgbClr val="000000"/>
                </a:solidFill>
                <a:effectLst/>
                <a:latin typeface="微软雅黑" panose="020B0503020204020204" pitchFamily="34" charset="-122"/>
                <a:ea typeface="微软雅黑" panose="020B0503020204020204" pitchFamily="34" charset="-122"/>
              </a:rPr>
              <a:t>包在金融量化分析中体现出的优势，</a:t>
            </a:r>
            <a:r>
              <a:rPr lang="en-US" altLang="zh-CN" b="0" i="0" dirty="0" err="1">
                <a:solidFill>
                  <a:srgbClr val="000000"/>
                </a:solidFill>
                <a:effectLst/>
                <a:latin typeface="微软雅黑" panose="020B0503020204020204" pitchFamily="34" charset="-122"/>
                <a:ea typeface="微软雅黑" panose="020B0503020204020204" pitchFamily="34" charset="-122"/>
              </a:rPr>
              <a:t>Tushare</a:t>
            </a:r>
            <a:r>
              <a:rPr lang="zh-CN" altLang="en-US" b="0" i="0" dirty="0">
                <a:solidFill>
                  <a:srgbClr val="000000"/>
                </a:solidFill>
                <a:effectLst/>
                <a:latin typeface="微软雅黑" panose="020B0503020204020204" pitchFamily="34" charset="-122"/>
                <a:ea typeface="微软雅黑" panose="020B0503020204020204" pitchFamily="34" charset="-122"/>
              </a:rPr>
              <a:t>返回的绝大部分的数据格式都是</a:t>
            </a:r>
            <a:r>
              <a:rPr lang="en-US" altLang="zh-CN" b="0" i="0" dirty="0">
                <a:solidFill>
                  <a:srgbClr val="000000"/>
                </a:solidFill>
                <a:effectLst/>
                <a:latin typeface="微软雅黑" panose="020B0503020204020204" pitchFamily="34" charset="-122"/>
                <a:ea typeface="微软雅黑" panose="020B0503020204020204" pitchFamily="34" charset="-122"/>
              </a:rPr>
              <a:t>pandas </a:t>
            </a:r>
            <a:r>
              <a:rPr lang="en-US" altLang="zh-CN" b="0" i="0" dirty="0" err="1">
                <a:solidFill>
                  <a:srgbClr val="000000"/>
                </a:solidFill>
                <a:effectLst/>
                <a:latin typeface="微软雅黑" panose="020B0503020204020204" pitchFamily="34" charset="-122"/>
                <a:ea typeface="微软雅黑" panose="020B0503020204020204" pitchFamily="34" charset="-122"/>
              </a:rPr>
              <a:t>DataFrame</a:t>
            </a:r>
            <a:r>
              <a:rPr lang="zh-CN" altLang="en-US" b="0" i="0" dirty="0">
                <a:solidFill>
                  <a:srgbClr val="000000"/>
                </a:solidFill>
                <a:effectLst/>
                <a:latin typeface="微软雅黑" panose="020B0503020204020204" pitchFamily="34" charset="-122"/>
                <a:ea typeface="微软雅黑" panose="020B0503020204020204" pitchFamily="34" charset="-122"/>
              </a:rPr>
              <a:t>类型，非常便于用</a:t>
            </a:r>
            <a:r>
              <a:rPr lang="en-US" altLang="zh-CN" b="0" i="0" dirty="0">
                <a:solidFill>
                  <a:srgbClr val="000000"/>
                </a:solidFill>
                <a:effectLst/>
                <a:latin typeface="微软雅黑" panose="020B0503020204020204" pitchFamily="34" charset="-122"/>
                <a:ea typeface="微软雅黑" panose="020B0503020204020204" pitchFamily="34" charset="-122"/>
              </a:rPr>
              <a:t>pandas/NumPy/Matplotlib</a:t>
            </a:r>
            <a:r>
              <a:rPr lang="zh-CN" altLang="en-US" b="0" i="0" dirty="0">
                <a:solidFill>
                  <a:srgbClr val="000000"/>
                </a:solidFill>
                <a:effectLst/>
                <a:latin typeface="微软雅黑" panose="020B0503020204020204" pitchFamily="34" charset="-122"/>
                <a:ea typeface="微软雅黑" panose="020B0503020204020204" pitchFamily="34" charset="-122"/>
              </a:rPr>
              <a:t>进行数据分析和可视化。</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bldLst>
      <p:bldP spid="2" grpId="0" animBg="1"/>
      <p:bldP spid="8" grpId="0" bldLvl="0"/>
      <p:bldP spid="10" grpId="0" bldLvl="0" animBg="1"/>
      <p:bldP spid="11" grpId="0" bldLvl="0" animBg="1"/>
      <p:bldP spid="12" grpId="0" bldLvl="0" animBg="1"/>
      <p:bldP spid="13" grpId="0" bldLvl="0"/>
      <p:bldP spid="14" grpId="0" bldLvl="0"/>
      <p:bldP spid="15" grpId="0" bldLvl="0"/>
      <p:bldP spid="16" grpId="0" bldLvl="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82114" y="1972131"/>
            <a:ext cx="6112041" cy="291373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259"/>
          <p:cNvSpPr>
            <a:spLocks noChangeArrowheads="1"/>
          </p:cNvSpPr>
          <p:nvPr/>
        </p:nvSpPr>
        <p:spPr bwMode="auto">
          <a:xfrm>
            <a:off x="4910596" y="2744951"/>
            <a:ext cx="4655075"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sz="7200" dirty="0"/>
              <a:t>数据预处理</a:t>
            </a:r>
            <a:endParaRPr lang="en-US" altLang="zh-CN" sz="7200" dirty="0">
              <a:solidFill>
                <a:srgbClr val="333F50"/>
              </a:solidFill>
              <a:latin typeface="+mn-lt"/>
              <a:ea typeface="+mn-ea"/>
              <a:cs typeface="+mn-ea"/>
              <a:sym typeface="+mn-lt"/>
            </a:endParaRPr>
          </a:p>
        </p:txBody>
      </p:sp>
      <p:sp>
        <p:nvSpPr>
          <p:cNvPr id="16" name="矩形 15"/>
          <p:cNvSpPr/>
          <p:nvPr/>
        </p:nvSpPr>
        <p:spPr>
          <a:xfrm>
            <a:off x="1743709" y="1972131"/>
            <a:ext cx="2090354" cy="29137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259"/>
          <p:cNvSpPr>
            <a:spLocks noChangeArrowheads="1"/>
          </p:cNvSpPr>
          <p:nvPr/>
        </p:nvSpPr>
        <p:spPr bwMode="auto">
          <a:xfrm>
            <a:off x="2228275" y="1851773"/>
            <a:ext cx="1121221"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spcBef>
                <a:spcPct val="20000"/>
              </a:spcBef>
              <a:buFont typeface="Arial" panose="020B0604020202020204" pitchFamily="34" charset="0"/>
              <a:buNone/>
            </a:pPr>
            <a:r>
              <a:rPr lang="en-US" altLang="zh-CN" sz="16600" dirty="0">
                <a:solidFill>
                  <a:schemeClr val="bg1"/>
                </a:solidFill>
                <a:latin typeface="Agency FB" panose="020B0503020202020204" pitchFamily="34" charset="0"/>
                <a:cs typeface="+mn-ea"/>
                <a:sym typeface="+mn-lt"/>
              </a:rPr>
              <a:t>2</a:t>
            </a:r>
            <a:endParaRPr lang="en-US" altLang="zh-CN" sz="16600" dirty="0">
              <a:solidFill>
                <a:schemeClr val="bg1"/>
              </a:solidFill>
              <a:latin typeface="Agency FB" panose="020B0503020202020204" pitchFamily="34"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5"/>
                                        </p:tgtEl>
                                        <p:attrNameLst>
                                          <p:attrName>ppt_y</p:attrName>
                                        </p:attrNameLst>
                                      </p:cBhvr>
                                      <p:tavLst>
                                        <p:tav tm="0">
                                          <p:val>
                                            <p:strVal val="#ppt_y"/>
                                          </p:val>
                                        </p:tav>
                                        <p:tav tm="100000">
                                          <p:val>
                                            <p:strVal val="#ppt_y"/>
                                          </p:val>
                                        </p:tav>
                                      </p:tavLst>
                                    </p:anim>
                                    <p:anim calcmode="lin" valueType="num">
                                      <p:cBhvr>
                                        <p:cTn id="2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bldLvl="0"/>
      <p:bldP spid="16"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4224452" y="549477"/>
            <a:ext cx="292583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zh-CN" b="1" dirty="0">
                <a:solidFill>
                  <a:schemeClr val="bg1"/>
                </a:solidFill>
              </a:rPr>
              <a:t>数据爬取过程</a:t>
            </a:r>
            <a:endParaRPr lang="en-US" altLang="zh-CN" b="1" dirty="0">
              <a:solidFill>
                <a:schemeClr val="bg1"/>
              </a:solidFill>
              <a:latin typeface="+mn-lt"/>
              <a:ea typeface="+mn-ea"/>
              <a:cs typeface="+mn-ea"/>
              <a:sym typeface="+mn-lt"/>
            </a:endParaRPr>
          </a:p>
        </p:txBody>
      </p:sp>
      <p:sp>
        <p:nvSpPr>
          <p:cNvPr id="29" name="TextBox 28"/>
          <p:cNvSpPr txBox="1"/>
          <p:nvPr/>
        </p:nvSpPr>
        <p:spPr>
          <a:xfrm>
            <a:off x="5483932" y="657603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333F50"/>
                </a:solidFill>
                <a:effectLst/>
                <a:uLnTx/>
                <a:uFillTx/>
              </a:rPr>
              <a:t>PPT</a:t>
            </a:r>
            <a:r>
              <a:rPr kumimoji="0" lang="zh-CN" altLang="en-US" sz="100" b="0" i="0" u="none" strike="noStrike" kern="0" cap="none" spc="0" normalizeH="0" baseline="0" noProof="0" dirty="0">
                <a:ln>
                  <a:noFill/>
                </a:ln>
                <a:solidFill>
                  <a:srgbClr val="333F50"/>
                </a:solidFill>
                <a:effectLst/>
                <a:uLnTx/>
                <a:uFillTx/>
              </a:rPr>
              <a:t>下载 </a:t>
            </a:r>
            <a:r>
              <a:rPr kumimoji="0" lang="en-US" altLang="zh-CN" sz="100" b="0" i="0" u="none" strike="noStrike" kern="0" cap="none" spc="0" normalizeH="0" baseline="0" noProof="0" dirty="0">
                <a:ln>
                  <a:noFill/>
                </a:ln>
                <a:solidFill>
                  <a:srgbClr val="333F50"/>
                </a:solidFill>
                <a:effectLst/>
                <a:uLnTx/>
                <a:uFillTx/>
              </a:rPr>
              <a:t>http://www.1ppt.com/xiazai/</a:t>
            </a:r>
            <a:endParaRPr kumimoji="0" lang="en-US" altLang="zh-CN" sz="100" b="0" i="0" u="none" strike="noStrike" kern="0" cap="none" spc="0" normalizeH="0" baseline="0" noProof="0" dirty="0">
              <a:ln>
                <a:noFill/>
              </a:ln>
              <a:solidFill>
                <a:srgbClr val="333F50"/>
              </a:solidFill>
              <a:effectLst/>
              <a:uLnTx/>
              <a:uFillTx/>
            </a:endParaRPr>
          </a:p>
        </p:txBody>
      </p:sp>
      <p:pic>
        <p:nvPicPr>
          <p:cNvPr id="28" name="图片 27"/>
          <p:cNvPicPr>
            <a:picLocks noChangeAspect="1"/>
          </p:cNvPicPr>
          <p:nvPr/>
        </p:nvPicPr>
        <p:blipFill>
          <a:blip r:embed="rId1"/>
          <a:stretch>
            <a:fillRect/>
          </a:stretch>
        </p:blipFill>
        <p:spPr>
          <a:xfrm>
            <a:off x="0" y="1182514"/>
            <a:ext cx="10394781" cy="6574863"/>
          </a:xfrm>
          <a:prstGeom prst="rect">
            <a:avLst/>
          </a:prstGeom>
        </p:spPr>
      </p:pic>
      <p:cxnSp>
        <p:nvCxnSpPr>
          <p:cNvPr id="3" name="直接箭头连接符 2"/>
          <p:cNvCxnSpPr/>
          <p:nvPr/>
        </p:nvCxnSpPr>
        <p:spPr>
          <a:xfrm>
            <a:off x="710214" y="3429000"/>
            <a:ext cx="0" cy="30161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2" name="图片 31"/>
          <p:cNvPicPr>
            <a:picLocks noChangeAspect="1"/>
          </p:cNvPicPr>
          <p:nvPr/>
        </p:nvPicPr>
        <p:blipFill>
          <a:blip r:embed="rId2"/>
          <a:stretch>
            <a:fillRect/>
          </a:stretch>
        </p:blipFill>
        <p:spPr>
          <a:xfrm>
            <a:off x="7358486" y="407261"/>
            <a:ext cx="4191363" cy="1572459"/>
          </a:xfrm>
          <a:prstGeom prst="rect">
            <a:avLst/>
          </a:prstGeom>
        </p:spPr>
      </p:pic>
      <p:sp>
        <p:nvSpPr>
          <p:cNvPr id="33" name="文本框 32"/>
          <p:cNvSpPr txBox="1"/>
          <p:nvPr/>
        </p:nvSpPr>
        <p:spPr>
          <a:xfrm>
            <a:off x="7599285" y="630315"/>
            <a:ext cx="3950564" cy="1200329"/>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在爬取新浪财经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24*7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新闻中发现它的数据是倒序的，也就是说它的第一条是最近最新的新闻，这个网页需要我们不断的下滑下滑才能看到历史新闻，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2870" y="145559"/>
            <a:ext cx="10014012" cy="1200329"/>
          </a:xfrm>
          <a:prstGeom prst="rect">
            <a:avLst/>
          </a:prstGeom>
          <a:noFill/>
        </p:spPr>
        <p:txBody>
          <a:bodyPr wrap="square" rtlCol="0">
            <a:spAutoFit/>
          </a:bodyPr>
          <a:lstStyle/>
          <a:p>
            <a:r>
              <a:rPr lang="zh-CN" altLang="en-US"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这里我们采用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selenium</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自动化测试的第三方库，通过无界面的模拟浏览器让网页自己自动下滑下拉直到出现我们设置的时间节点后停止，接着分析出网页当前的</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HTML</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结构（所需信息被存放在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JSON</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格式中），通过</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BS4</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精准定位提取一条新闻的日期、时间和内容，并使用</a:t>
            </a:r>
            <a:r>
              <a:rPr lang="en-US" altLang="zh-CN" sz="18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xlwt</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三方库将这三类数据保证在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excel</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中。</a:t>
            </a:r>
            <a:endParaRPr lang="zh-CN" altLang="en-US" dirty="0">
              <a:solidFill>
                <a:schemeClr val="bg1"/>
              </a:solidFill>
            </a:endParaRPr>
          </a:p>
        </p:txBody>
      </p:sp>
      <p:pic>
        <p:nvPicPr>
          <p:cNvPr id="5" name="图片 4"/>
          <p:cNvPicPr>
            <a:picLocks noChangeAspect="1"/>
          </p:cNvPicPr>
          <p:nvPr/>
        </p:nvPicPr>
        <p:blipFill>
          <a:blip r:embed="rId1"/>
          <a:stretch>
            <a:fillRect/>
          </a:stretch>
        </p:blipFill>
        <p:spPr>
          <a:xfrm>
            <a:off x="104355" y="1345888"/>
            <a:ext cx="6651551" cy="2536595"/>
          </a:xfrm>
          <a:prstGeom prst="rect">
            <a:avLst/>
          </a:prstGeom>
          <a:noFill/>
          <a:ln>
            <a:noFill/>
          </a:ln>
        </p:spPr>
      </p:pic>
      <p:pic>
        <p:nvPicPr>
          <p:cNvPr id="6" name="图片 5"/>
          <p:cNvPicPr>
            <a:picLocks noChangeAspect="1"/>
          </p:cNvPicPr>
          <p:nvPr/>
        </p:nvPicPr>
        <p:blipFill>
          <a:blip r:embed="rId2"/>
          <a:stretch>
            <a:fillRect/>
          </a:stretch>
        </p:blipFill>
        <p:spPr>
          <a:xfrm>
            <a:off x="3913632" y="1609345"/>
            <a:ext cx="12585807" cy="51846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0jvjugb">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2941</Words>
  <Application>WPS 演示</Application>
  <PresentationFormat>宽屏</PresentationFormat>
  <Paragraphs>155</Paragraphs>
  <Slides>26</Slides>
  <Notes>0</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Arial</vt:lpstr>
      <vt:lpstr>宋体</vt:lpstr>
      <vt:lpstr>Wingdings</vt:lpstr>
      <vt:lpstr>微软雅黑</vt:lpstr>
      <vt:lpstr>Calibri</vt:lpstr>
      <vt:lpstr>Agency FB</vt:lpstr>
      <vt:lpstr>Trebuchet MS</vt:lpstr>
      <vt:lpstr>Times New Roman</vt:lpstr>
      <vt:lpstr>Arial Unicode MS</vt:lpstr>
      <vt:lpstr>等线</vt:lpstr>
      <vt:lpstr>仿宋_GB2312</vt:lpstr>
      <vt:lpstr>仿宋</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活动策划</dc:title>
  <dc:creator>第一PPT</dc:creator>
  <cp:keywords>www.1ppt.com</cp:keywords>
  <dc:description>www.1ppt.com</dc:description>
  <cp:lastModifiedBy>Capital.C</cp:lastModifiedBy>
  <cp:revision>56</cp:revision>
  <dcterms:created xsi:type="dcterms:W3CDTF">2019-09-24T09:13:00Z</dcterms:created>
  <dcterms:modified xsi:type="dcterms:W3CDTF">2021-12-23T00:45:05Z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587BC6E873B44C1695809533C82DC5EC</vt:lpwstr>
  </property>
  <property fmtid="{D5CDD505-2E9C-101B-9397-08002B2CF9AE}" pid="3" name="KSOProductBuildVer">
    <vt:lpwstr>2052-11.1.0.11115</vt:lpwstr>
  </property>
</Properties>
</file>